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96"/>
  </p:notesMasterIdLst>
  <p:handoutMasterIdLst>
    <p:handoutMasterId r:id="rId97"/>
  </p:handoutMasterIdLst>
  <p:sldIdLst>
    <p:sldId id="256" r:id="rId2"/>
    <p:sldId id="258" r:id="rId3"/>
    <p:sldId id="400" r:id="rId4"/>
    <p:sldId id="401" r:id="rId5"/>
    <p:sldId id="402" r:id="rId6"/>
    <p:sldId id="403" r:id="rId7"/>
    <p:sldId id="404" r:id="rId8"/>
    <p:sldId id="405" r:id="rId9"/>
    <p:sldId id="407" r:id="rId10"/>
    <p:sldId id="408" r:id="rId11"/>
    <p:sldId id="409" r:id="rId12"/>
    <p:sldId id="410" r:id="rId13"/>
    <p:sldId id="416" r:id="rId14"/>
    <p:sldId id="418" r:id="rId15"/>
    <p:sldId id="420" r:id="rId16"/>
    <p:sldId id="421" r:id="rId17"/>
    <p:sldId id="422" r:id="rId18"/>
    <p:sldId id="423" r:id="rId19"/>
    <p:sldId id="424" r:id="rId20"/>
    <p:sldId id="411" r:id="rId21"/>
    <p:sldId id="412" r:id="rId22"/>
    <p:sldId id="413" r:id="rId23"/>
    <p:sldId id="414" r:id="rId24"/>
    <p:sldId id="425" r:id="rId25"/>
    <p:sldId id="426" r:id="rId26"/>
    <p:sldId id="427" r:id="rId27"/>
    <p:sldId id="428" r:id="rId28"/>
    <p:sldId id="429" r:id="rId29"/>
    <p:sldId id="430" r:id="rId30"/>
    <p:sldId id="417" r:id="rId31"/>
    <p:sldId id="431" r:id="rId32"/>
    <p:sldId id="432" r:id="rId33"/>
    <p:sldId id="433" r:id="rId34"/>
    <p:sldId id="434" r:id="rId35"/>
    <p:sldId id="435" r:id="rId36"/>
    <p:sldId id="436" r:id="rId37"/>
    <p:sldId id="437" r:id="rId38"/>
    <p:sldId id="438" r:id="rId39"/>
    <p:sldId id="494" r:id="rId40"/>
    <p:sldId id="496" r:id="rId41"/>
    <p:sldId id="439" r:id="rId42"/>
    <p:sldId id="440" r:id="rId43"/>
    <p:sldId id="443" r:id="rId44"/>
    <p:sldId id="442" r:id="rId45"/>
    <p:sldId id="445" r:id="rId46"/>
    <p:sldId id="446" r:id="rId47"/>
    <p:sldId id="447" r:id="rId48"/>
    <p:sldId id="449" r:id="rId49"/>
    <p:sldId id="448" r:id="rId50"/>
    <p:sldId id="450" r:id="rId51"/>
    <p:sldId id="451" r:id="rId52"/>
    <p:sldId id="493" r:id="rId53"/>
    <p:sldId id="452" r:id="rId54"/>
    <p:sldId id="453" r:id="rId55"/>
    <p:sldId id="454" r:id="rId56"/>
    <p:sldId id="455" r:id="rId57"/>
    <p:sldId id="456" r:id="rId58"/>
    <p:sldId id="457" r:id="rId59"/>
    <p:sldId id="458" r:id="rId60"/>
    <p:sldId id="459" r:id="rId61"/>
    <p:sldId id="460" r:id="rId62"/>
    <p:sldId id="464" r:id="rId63"/>
    <p:sldId id="461" r:id="rId64"/>
    <p:sldId id="465" r:id="rId65"/>
    <p:sldId id="462" r:id="rId66"/>
    <p:sldId id="466" r:id="rId67"/>
    <p:sldId id="467" r:id="rId68"/>
    <p:sldId id="468" r:id="rId69"/>
    <p:sldId id="469" r:id="rId70"/>
    <p:sldId id="470" r:id="rId71"/>
    <p:sldId id="471" r:id="rId72"/>
    <p:sldId id="463" r:id="rId73"/>
    <p:sldId id="472" r:id="rId74"/>
    <p:sldId id="473" r:id="rId75"/>
    <p:sldId id="474" r:id="rId76"/>
    <p:sldId id="475" r:id="rId77"/>
    <p:sldId id="476" r:id="rId78"/>
    <p:sldId id="477" r:id="rId79"/>
    <p:sldId id="478" r:id="rId80"/>
    <p:sldId id="479" r:id="rId81"/>
    <p:sldId id="480" r:id="rId82"/>
    <p:sldId id="481" r:id="rId83"/>
    <p:sldId id="482" r:id="rId84"/>
    <p:sldId id="484" r:id="rId85"/>
    <p:sldId id="483" r:id="rId86"/>
    <p:sldId id="485" r:id="rId87"/>
    <p:sldId id="486" r:id="rId88"/>
    <p:sldId id="488" r:id="rId89"/>
    <p:sldId id="489" r:id="rId90"/>
    <p:sldId id="490" r:id="rId91"/>
    <p:sldId id="492" r:id="rId92"/>
    <p:sldId id="497" r:id="rId93"/>
    <p:sldId id="441" r:id="rId94"/>
    <p:sldId id="444" r:id="rId9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1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3" d="100"/>
          <a:sy n="73" d="100"/>
        </p:scale>
        <p:origin x="36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4" d="100"/>
          <a:sy n="54" d="100"/>
        </p:scale>
        <p:origin x="2861" y="6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presProps" Target="presProps.xml"/><Relationship Id="rId10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commentAuthors" Target="commentAuthors.xml"/><Relationship Id="rId3" Type="http://schemas.openxmlformats.org/officeDocument/2006/relationships/slide" Target="slides/slide2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09-26T12:03:42.054" idx="1">
    <p:pos x="10" y="10"/>
    <p:text>20170926 12:03</p:text>
    <p:extLst>
      <p:ext uri="{C676402C-5697-4E1C-873F-D02D1690AC5C}">
        <p15:threadingInfo xmlns:p15="http://schemas.microsoft.com/office/powerpoint/2012/main" timeZoneBias="-48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C88C1E-B27D-4503-BE85-42672F1C2320}" type="datetimeFigureOut">
              <a:rPr lang="en-US" smtClean="0"/>
              <a:t>9/26/2017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DA7B84-B8B9-45D4-845B-5D0920016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04051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822D44-5000-45DB-9A27-5EFE33103D80}" type="datetimeFigureOut">
              <a:rPr lang="en-US" smtClean="0"/>
              <a:t>9/26/2017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3E2735-2CE9-4029-BB5E-50EC732AF4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2287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book </a:t>
            </a:r>
            <a:r>
              <a:rPr lang="en-US" i="1" dirty="0" smtClean="0"/>
              <a:t>Programming with Data </a:t>
            </a:r>
            <a:r>
              <a:rPr lang="en-US" dirty="0" smtClean="0"/>
              <a:t>by John Chambers (the green book) documents this version of the language.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3E2735-2CE9-4029-BB5E-50EC732AF4E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6753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https://spectrum.ieee.org/static/interactive-the-top-programming-languages-2017</a:t>
            </a:r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3E2735-2CE9-4029-BB5E-50EC732AF4E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7924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load and save, for loading and saving variables in R native format.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3E2735-2CE9-4029-BB5E-50EC732AF4E8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499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The 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formals</a:t>
            </a:r>
            <a:r>
              <a:rPr lang="en-US" dirty="0" smtClean="0"/>
              <a:t> function returns a list of all the formal arguments of a function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3E2735-2CE9-4029-BB5E-50EC732AF4E8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2153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 altLang="zh-TW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TW" smtClean="0"/>
              <a:t>Click to edit Master subtitle style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400"/>
            </a:lvl1pPr>
          </a:lstStyle>
          <a:p>
            <a:fld id="{CDE1522C-8262-4429-8B82-3A4EFC7AB362}" type="datetime1">
              <a:rPr lang="zh-TW" altLang="en-US" smtClean="0"/>
              <a:t>2017/9/26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400"/>
            </a:lvl1pPr>
          </a:lstStyle>
          <a:p>
            <a:r>
              <a:rPr lang="en-US" smtClean="0"/>
              <a:t>Statistics I</a:t>
            </a:r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EFD16-E680-45A5-8C3B-3965F90C22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3624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TW" smtClean="0"/>
              <a:t>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fld id="{CBE80F5D-287B-4C76-9E3F-B88CD182B23C}" type="datetime1">
              <a:rPr lang="zh-TW" altLang="en-US" smtClean="0"/>
              <a:t>2017/9/26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Statistics I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EFD16-E680-45A5-8C3B-3965F90C22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82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 altLang="zh-TW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 altLang="zh-TW" smtClean="0"/>
              <a:t>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5D16A-2929-43A3-B738-6A69729A88D1}" type="datetime1">
              <a:rPr lang="zh-TW" altLang="en-US" smtClean="0"/>
              <a:t>2017/9/26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Statistics I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EFD16-E680-45A5-8C3B-3965F90C22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9977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chemeClr val="accent5"/>
              </a:buClr>
              <a:defRPr/>
            </a:lvl1pPr>
            <a:lvl2pPr>
              <a:buClr>
                <a:schemeClr val="accent5"/>
              </a:buClr>
              <a:defRPr/>
            </a:lvl2pPr>
            <a:lvl3pPr>
              <a:buClr>
                <a:schemeClr val="accent5"/>
              </a:buClr>
              <a:defRPr/>
            </a:lvl3pPr>
            <a:lvl4pPr>
              <a:buClr>
                <a:schemeClr val="accent5"/>
              </a:buClr>
              <a:defRPr/>
            </a:lvl4pPr>
            <a:lvl5pPr>
              <a:buClr>
                <a:schemeClr val="accent5"/>
              </a:buClr>
              <a:defRPr/>
            </a:lvl5pPr>
          </a:lstStyle>
          <a:p>
            <a:pPr lvl="0"/>
            <a:r>
              <a:rPr lang="en-US" altLang="zh-TW" smtClean="0"/>
              <a:t>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38380-38B3-496F-8092-3899A638C257}" type="datetime1">
              <a:rPr lang="zh-TW" altLang="en-US" smtClean="0"/>
              <a:t>2017/9/26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Statistics I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EFD16-E680-45A5-8C3B-3965F90C22F4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Click to edit Master title style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733608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altLang="zh-TW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TW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15695-CF94-408F-88BC-85ACE7E7C2F1}" type="datetime1">
              <a:rPr lang="zh-TW" altLang="en-US" smtClean="0"/>
              <a:t>2017/9/26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Statistics I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EFD16-E680-45A5-8C3B-3965F90C22F4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84848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TW" smtClean="0"/>
              <a:t>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TW" smtClean="0"/>
              <a:t>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C55A5-CE6B-4CF5-BBBD-40B5473A592C}" type="datetime1">
              <a:rPr lang="zh-TW" altLang="en-US" smtClean="0"/>
              <a:t>2017/9/26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Statistics I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EFD16-E680-45A5-8C3B-3965F90C22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754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TW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TW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TW" smtClean="0"/>
              <a:t>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TW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TW" smtClean="0"/>
              <a:t>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E473C6-8621-4D55-939F-33904C875F88}" type="datetime1">
              <a:rPr lang="zh-TW" altLang="en-US" smtClean="0"/>
              <a:t>2017/9/26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Statistics I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EFD16-E680-45A5-8C3B-3965F90C22F4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16312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4AD33-70AC-4B64-BD0A-50702DF5256B}" type="datetime1">
              <a:rPr lang="zh-TW" altLang="en-US" smtClean="0"/>
              <a:t>2017/9/26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Statistics I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EFD16-E680-45A5-8C3B-3965F90C22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9857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4554D-EE3C-4B12-9425-7B240BB931B2}" type="datetime1">
              <a:rPr lang="zh-TW" altLang="en-US" smtClean="0"/>
              <a:t>2017/9/26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Statistics I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EFD16-E680-45A5-8C3B-3965F90C22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7772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altLang="zh-TW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TW" smtClean="0"/>
              <a:t>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TW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414941-566C-4872-83A1-2FAB97181A0E}" type="datetime1">
              <a:rPr lang="zh-TW" altLang="en-US" smtClean="0"/>
              <a:t>2017/9/26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Statistics I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EFD16-E680-45A5-8C3B-3965F90C22F4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28481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altLang="zh-TW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zh-TW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TW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fld id="{2290DB5F-7000-42CC-9174-A74686A32037}" type="datetime1">
              <a:rPr lang="zh-TW" altLang="en-US" smtClean="0"/>
              <a:t>2017/9/26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Statistics I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EFD16-E680-45A5-8C3B-3965F90C22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4550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3429000" cy="36576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TW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TW" smtClean="0"/>
              <a:t>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429000" y="0"/>
            <a:ext cx="5715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rgbClr val="FFFFFF"/>
                </a:solidFill>
              </a:defRPr>
            </a:lvl1pPr>
          </a:lstStyle>
          <a:p>
            <a:fld id="{2F707631-21B9-4144-AE09-9FEA4E85E74D}" type="datetime1">
              <a:rPr lang="zh-TW" altLang="en-US" smtClean="0"/>
              <a:t>2017/9/26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accent4">
                    <a:lumMod val="50000"/>
                  </a:schemeClr>
                </a:solidFill>
              </a:defRPr>
            </a:lvl1pPr>
          </a:lstStyle>
          <a:p>
            <a:r>
              <a:rPr lang="en-US" smtClean="0"/>
              <a:t>Statistics I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chemeClr val="accent4">
                    <a:lumMod val="50000"/>
                  </a:schemeClr>
                </a:solidFill>
              </a:defRPr>
            </a:lvl1pPr>
          </a:lstStyle>
          <a:p>
            <a:fld id="{9A1EFD16-E680-45A5-8C3B-3965F90C22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4847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4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4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4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4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://cran.r-project.org/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hyperlink" Target="http://adv-r.had.co.nz/Style.html" TargetMode="External"/><Relationship Id="rId2" Type="http://schemas.openxmlformats.org/officeDocument/2006/relationships/hyperlink" Target="https://google.github.io/styleguide/Rguide.xml" TargetMode="Externa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sz="4000" dirty="0" smtClean="0"/>
              <a:t>統計學一上</a:t>
            </a:r>
            <a:r>
              <a:rPr lang="en-US" altLang="zh-TW" sz="4000" dirty="0" smtClean="0"/>
              <a:t/>
            </a:r>
            <a:br>
              <a:rPr lang="en-US" altLang="zh-TW" sz="4000" dirty="0" smtClean="0"/>
            </a:br>
            <a:r>
              <a:rPr lang="en-US" altLang="zh-TW" sz="4000" dirty="0" smtClean="0"/>
              <a:t>R</a:t>
            </a:r>
            <a:r>
              <a:rPr lang="zh-TW" altLang="en-US" sz="4000" dirty="0" smtClean="0"/>
              <a:t> </a:t>
            </a:r>
            <a:r>
              <a:rPr lang="en-US" altLang="zh-TW" sz="4000" dirty="0" smtClean="0"/>
              <a:t>and RSAND</a:t>
            </a:r>
            <a:endParaRPr lang="en-US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dirty="0" smtClean="0"/>
              <a:t>Hsin-Min Lu</a:t>
            </a:r>
          </a:p>
          <a:p>
            <a:r>
              <a:rPr lang="zh-TW" altLang="en-US" dirty="0" smtClean="0"/>
              <a:t>盧信銘</a:t>
            </a:r>
            <a:endParaRPr lang="en-US" altLang="zh-TW" dirty="0" smtClean="0"/>
          </a:p>
          <a:p>
            <a:r>
              <a:rPr lang="zh-TW" altLang="en-US" dirty="0" smtClean="0"/>
              <a:t>台大資管</a:t>
            </a:r>
            <a:r>
              <a:rPr lang="zh-TW" altLang="en-US" dirty="0"/>
              <a:t>系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E91DAA-2DE7-4537-8B91-866F0E335661}" type="datetime1">
              <a:rPr lang="zh-TW" altLang="en-US" smtClean="0"/>
              <a:t>2017/9/26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Statistics I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EFD16-E680-45A5-8C3B-3965F90C22F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202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440180"/>
            <a:ext cx="8229600" cy="5036820"/>
          </a:xfrm>
        </p:spPr>
        <p:txBody>
          <a:bodyPr>
            <a:normAutofit/>
          </a:bodyPr>
          <a:lstStyle/>
          <a:p>
            <a:r>
              <a:rPr lang="en-US" dirty="0"/>
              <a:t>The R system is divided into 2 conceptual parts:</a:t>
            </a:r>
          </a:p>
          <a:p>
            <a:pPr lvl="1"/>
            <a:r>
              <a:rPr lang="en-US" dirty="0" smtClean="0"/>
              <a:t>1</a:t>
            </a:r>
            <a:r>
              <a:rPr lang="en-US" dirty="0"/>
              <a:t>. The “base” R system that you download from CRAN</a:t>
            </a:r>
          </a:p>
          <a:p>
            <a:pPr lvl="1"/>
            <a:r>
              <a:rPr lang="en-US" dirty="0"/>
              <a:t>2. Everything else.</a:t>
            </a:r>
          </a:p>
          <a:p>
            <a:r>
              <a:rPr lang="en-US" dirty="0"/>
              <a:t>The “base” R system contains, among other things, the </a:t>
            </a:r>
            <a:r>
              <a:rPr lang="en-US" b="1" dirty="0"/>
              <a:t>base </a:t>
            </a:r>
            <a:r>
              <a:rPr lang="en-US" dirty="0"/>
              <a:t>package which is required to run </a:t>
            </a:r>
            <a:r>
              <a:rPr lang="en-US" dirty="0" smtClean="0"/>
              <a:t>R and </a:t>
            </a:r>
            <a:r>
              <a:rPr lang="en-US" dirty="0"/>
              <a:t>contains the most fundamental functions.</a:t>
            </a:r>
          </a:p>
          <a:p>
            <a:r>
              <a:rPr lang="en-US" dirty="0"/>
              <a:t>The other packages contained in the “base” system include </a:t>
            </a:r>
            <a:r>
              <a:rPr lang="en-US" b="1" dirty="0" err="1"/>
              <a:t>utils</a:t>
            </a:r>
            <a:r>
              <a:rPr lang="en-US" dirty="0"/>
              <a:t>, </a:t>
            </a:r>
            <a:r>
              <a:rPr lang="en-US" b="1" dirty="0"/>
              <a:t>stats</a:t>
            </a:r>
            <a:r>
              <a:rPr lang="en-US" dirty="0"/>
              <a:t>, </a:t>
            </a:r>
            <a:r>
              <a:rPr lang="en-US" b="1" dirty="0"/>
              <a:t>datasets</a:t>
            </a:r>
            <a:r>
              <a:rPr lang="en-US" dirty="0"/>
              <a:t>, </a:t>
            </a:r>
            <a:r>
              <a:rPr lang="en-US" b="1" dirty="0" smtClean="0"/>
              <a:t>graphics</a:t>
            </a:r>
            <a:r>
              <a:rPr lang="en-US" dirty="0" smtClean="0"/>
              <a:t>, </a:t>
            </a:r>
            <a:r>
              <a:rPr lang="en-US" b="1" dirty="0" err="1" smtClean="0"/>
              <a:t>grDevices</a:t>
            </a:r>
            <a:r>
              <a:rPr lang="en-US" dirty="0"/>
              <a:t>, </a:t>
            </a:r>
            <a:r>
              <a:rPr lang="en-US" b="1" dirty="0"/>
              <a:t>grid</a:t>
            </a:r>
            <a:r>
              <a:rPr lang="en-US" dirty="0"/>
              <a:t>, </a:t>
            </a:r>
            <a:r>
              <a:rPr lang="en-US" b="1" dirty="0"/>
              <a:t>methods</a:t>
            </a:r>
            <a:r>
              <a:rPr lang="en-US" dirty="0"/>
              <a:t>, </a:t>
            </a:r>
            <a:r>
              <a:rPr lang="en-US" b="1" dirty="0"/>
              <a:t>tools</a:t>
            </a:r>
            <a:r>
              <a:rPr lang="en-US" dirty="0"/>
              <a:t>, </a:t>
            </a:r>
            <a:r>
              <a:rPr lang="en-US" b="1" dirty="0"/>
              <a:t>parallel</a:t>
            </a:r>
            <a:r>
              <a:rPr lang="en-US" dirty="0"/>
              <a:t>, </a:t>
            </a:r>
            <a:r>
              <a:rPr lang="en-US" b="1" dirty="0"/>
              <a:t>compiler</a:t>
            </a:r>
            <a:r>
              <a:rPr lang="en-US" dirty="0"/>
              <a:t>, </a:t>
            </a:r>
            <a:r>
              <a:rPr lang="en-US" b="1" dirty="0"/>
              <a:t>splines</a:t>
            </a:r>
            <a:r>
              <a:rPr lang="en-US" dirty="0"/>
              <a:t>, </a:t>
            </a:r>
            <a:r>
              <a:rPr lang="en-US" b="1" dirty="0" err="1"/>
              <a:t>tcltk</a:t>
            </a:r>
            <a:r>
              <a:rPr lang="en-US" dirty="0"/>
              <a:t>, </a:t>
            </a:r>
            <a:r>
              <a:rPr lang="en-US" b="1" dirty="0"/>
              <a:t>stats4</a:t>
            </a:r>
            <a:r>
              <a:rPr lang="en-US" dirty="0" smtClean="0"/>
              <a:t>.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altLang="zh-TW" b="1" dirty="0">
                <a:latin typeface="Times New Roman" pitchFamily="18" charset="0"/>
              </a:rPr>
              <a:t>☼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38380-38B3-496F-8092-3899A638C257}" type="datetime1">
              <a:rPr lang="zh-TW" altLang="en-US" smtClean="0"/>
              <a:t>2017/9/26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Statistics I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EFD16-E680-45A5-8C3B-3965F90C22F4}" type="slidenum">
              <a:rPr lang="en-US" smtClean="0"/>
              <a:t>10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of the R System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727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There are about </a:t>
            </a:r>
            <a:r>
              <a:rPr lang="en-US" dirty="0" smtClean="0"/>
              <a:t>9000 </a:t>
            </a:r>
            <a:r>
              <a:rPr lang="en-US" dirty="0"/>
              <a:t>packages on </a:t>
            </a:r>
            <a:r>
              <a:rPr lang="en-US" dirty="0" smtClean="0"/>
              <a:t>CRAN (as of Oct. 2016) </a:t>
            </a:r>
            <a:r>
              <a:rPr lang="en-US" dirty="0"/>
              <a:t>that have been developed by users and </a:t>
            </a:r>
            <a:r>
              <a:rPr lang="en-US" dirty="0" smtClean="0"/>
              <a:t>programmers around </a:t>
            </a:r>
            <a:r>
              <a:rPr lang="en-US" dirty="0"/>
              <a:t>the world.</a:t>
            </a:r>
          </a:p>
          <a:p>
            <a:r>
              <a:rPr lang="en-US" dirty="0" smtClean="0"/>
              <a:t>People </a:t>
            </a:r>
            <a:r>
              <a:rPr lang="en-US" dirty="0"/>
              <a:t>often make packages available on their personal websites; there is no reliable way </a:t>
            </a:r>
            <a:r>
              <a:rPr lang="en-US" dirty="0" smtClean="0"/>
              <a:t>to keep </a:t>
            </a:r>
            <a:r>
              <a:rPr lang="en-US" dirty="0"/>
              <a:t>track of how many packages are available in this fashion.</a:t>
            </a:r>
            <a:endParaRPr lang="en-US" dirty="0" smtClean="0"/>
          </a:p>
          <a:p>
            <a:r>
              <a:rPr lang="en-US" dirty="0" smtClean="0"/>
              <a:t>There </a:t>
            </a:r>
            <a:r>
              <a:rPr lang="en-US" dirty="0"/>
              <a:t>are also “Recommend” packages: </a:t>
            </a:r>
            <a:r>
              <a:rPr lang="en-US" b="1" dirty="0"/>
              <a:t>boot</a:t>
            </a:r>
            <a:r>
              <a:rPr lang="en-US" dirty="0"/>
              <a:t>, </a:t>
            </a:r>
            <a:r>
              <a:rPr lang="en-US" b="1" dirty="0"/>
              <a:t>class</a:t>
            </a:r>
            <a:r>
              <a:rPr lang="en-US" dirty="0"/>
              <a:t>, </a:t>
            </a:r>
            <a:r>
              <a:rPr lang="en-US" b="1" dirty="0"/>
              <a:t>cluster</a:t>
            </a:r>
            <a:r>
              <a:rPr lang="en-US" dirty="0"/>
              <a:t>, </a:t>
            </a:r>
            <a:r>
              <a:rPr lang="en-US" b="1" dirty="0" err="1"/>
              <a:t>codetools</a:t>
            </a:r>
            <a:r>
              <a:rPr lang="en-US" dirty="0"/>
              <a:t>, </a:t>
            </a:r>
            <a:r>
              <a:rPr lang="en-US" b="1" dirty="0"/>
              <a:t>foreign</a:t>
            </a:r>
            <a:r>
              <a:rPr lang="en-US" dirty="0"/>
              <a:t>, </a:t>
            </a:r>
            <a:r>
              <a:rPr lang="en-US" b="1" dirty="0" err="1"/>
              <a:t>KernSmooth</a:t>
            </a:r>
            <a:r>
              <a:rPr lang="en-US" dirty="0"/>
              <a:t>, </a:t>
            </a:r>
            <a:r>
              <a:rPr lang="en-US" b="1" dirty="0"/>
              <a:t>lattice</a:t>
            </a:r>
            <a:r>
              <a:rPr lang="en-US" dirty="0"/>
              <a:t>, </a:t>
            </a:r>
            <a:r>
              <a:rPr lang="en-US" b="1" dirty="0" err="1"/>
              <a:t>mgcv</a:t>
            </a:r>
            <a:r>
              <a:rPr lang="en-US" dirty="0"/>
              <a:t>, </a:t>
            </a:r>
            <a:r>
              <a:rPr lang="en-US" b="1" dirty="0" err="1"/>
              <a:t>nlme</a:t>
            </a:r>
            <a:r>
              <a:rPr lang="en-US" dirty="0"/>
              <a:t>, </a:t>
            </a:r>
            <a:r>
              <a:rPr lang="en-US" b="1" dirty="0" err="1"/>
              <a:t>rpart</a:t>
            </a:r>
            <a:r>
              <a:rPr lang="en-US" dirty="0"/>
              <a:t>, </a:t>
            </a:r>
            <a:r>
              <a:rPr lang="en-US" b="1" dirty="0"/>
              <a:t>survival</a:t>
            </a:r>
            <a:r>
              <a:rPr lang="en-US" dirty="0"/>
              <a:t>, </a:t>
            </a:r>
            <a:r>
              <a:rPr lang="en-US" b="1" dirty="0"/>
              <a:t>MASS</a:t>
            </a:r>
            <a:r>
              <a:rPr lang="en-US" dirty="0"/>
              <a:t>, </a:t>
            </a:r>
            <a:r>
              <a:rPr lang="en-US" b="1" dirty="0"/>
              <a:t>spatial</a:t>
            </a:r>
            <a:r>
              <a:rPr lang="en-US" dirty="0"/>
              <a:t>, </a:t>
            </a:r>
            <a:r>
              <a:rPr lang="en-US" b="1" dirty="0" err="1"/>
              <a:t>nnet</a:t>
            </a:r>
            <a:r>
              <a:rPr lang="en-US" dirty="0"/>
              <a:t>, </a:t>
            </a:r>
            <a:r>
              <a:rPr lang="en-US" b="1" dirty="0" smtClean="0"/>
              <a:t>Matrix</a:t>
            </a:r>
            <a:br>
              <a:rPr lang="en-US" b="1" dirty="0" smtClean="0"/>
            </a:b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altLang="zh-TW" b="1" dirty="0">
                <a:latin typeface="Times New Roman" pitchFamily="18" charset="0"/>
              </a:rPr>
              <a:t>☼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38380-38B3-496F-8092-3899A638C257}" type="datetime1">
              <a:rPr lang="zh-TW" altLang="en-US" smtClean="0"/>
              <a:t>2017/9/26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Statistics I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EFD16-E680-45A5-8C3B-3965F90C22F4}" type="slidenum">
              <a:rPr lang="en-US" smtClean="0"/>
              <a:t>11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 Packages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3912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600199"/>
            <a:ext cx="8229600" cy="5040745"/>
          </a:xfrm>
        </p:spPr>
        <p:txBody>
          <a:bodyPr>
            <a:normAutofit fontScale="92500"/>
          </a:bodyPr>
          <a:lstStyle/>
          <a:p>
            <a:r>
              <a:rPr lang="en-US" dirty="0"/>
              <a:t>Available from CRAN (</a:t>
            </a:r>
            <a:r>
              <a:rPr lang="en-US" dirty="0">
                <a:hlinkClick r:id="rId2"/>
              </a:rPr>
              <a:t>http://cran.r-project.org</a:t>
            </a:r>
            <a:r>
              <a:rPr lang="en-US" dirty="0" smtClean="0"/>
              <a:t>) (hard to read!)</a:t>
            </a:r>
          </a:p>
          <a:p>
            <a:pPr lvl="1"/>
            <a:r>
              <a:rPr lang="en-US" dirty="0" smtClean="0"/>
              <a:t>An </a:t>
            </a:r>
            <a:r>
              <a:rPr lang="en-US" dirty="0"/>
              <a:t>Introduction to R</a:t>
            </a:r>
          </a:p>
          <a:p>
            <a:pPr lvl="1"/>
            <a:r>
              <a:rPr lang="en-US" dirty="0"/>
              <a:t>Writing R Extensions</a:t>
            </a:r>
          </a:p>
          <a:p>
            <a:pPr lvl="1"/>
            <a:r>
              <a:rPr lang="en-US" dirty="0"/>
              <a:t>R Data Import/Export</a:t>
            </a:r>
          </a:p>
          <a:p>
            <a:pPr lvl="1"/>
            <a:r>
              <a:rPr lang="en-US" dirty="0"/>
              <a:t>R Installation and Administration (mostly for building R from sources)</a:t>
            </a:r>
          </a:p>
          <a:p>
            <a:pPr lvl="1"/>
            <a:r>
              <a:rPr lang="en-US" dirty="0"/>
              <a:t>R Internals (not for the faint of heart)</a:t>
            </a:r>
          </a:p>
          <a:p>
            <a:r>
              <a:rPr lang="en-US" dirty="0" smtClean="0"/>
              <a:t>Recommended Books: </a:t>
            </a:r>
          </a:p>
          <a:p>
            <a:pPr lvl="1"/>
            <a:r>
              <a:rPr lang="en-US" dirty="0" smtClean="0"/>
              <a:t>R in a Nutshell: A Desktop Quick Reference, by Joseph Adler (</a:t>
            </a:r>
            <a:r>
              <a:rPr lang="en-US" dirty="0" err="1" smtClean="0"/>
              <a:t>Oreilly</a:t>
            </a:r>
            <a:r>
              <a:rPr lang="en-US" dirty="0" smtClean="0"/>
              <a:t>)</a:t>
            </a:r>
          </a:p>
          <a:p>
            <a:pPr lvl="1"/>
            <a:r>
              <a:rPr lang="en-US" dirty="0"/>
              <a:t>Advanced R by Hadley Wickham (http://adv-r.had.co.nz</a:t>
            </a:r>
            <a:r>
              <a:rPr lang="en-US" dirty="0" smtClean="0"/>
              <a:t>/)</a:t>
            </a:r>
          </a:p>
          <a:p>
            <a:r>
              <a:rPr lang="en-US" dirty="0" smtClean="0"/>
              <a:t>A long list of R books can be found here: </a:t>
            </a:r>
            <a:br>
              <a:rPr lang="en-US" dirty="0" smtClean="0"/>
            </a:br>
            <a:r>
              <a:rPr lang="en-US" dirty="0" smtClean="0"/>
              <a:t>http</a:t>
            </a:r>
            <a:r>
              <a:rPr lang="en-US" dirty="0"/>
              <a:t>://</a:t>
            </a:r>
            <a:r>
              <a:rPr lang="en-US" dirty="0" smtClean="0"/>
              <a:t>www.r-project.org/doc/bib/R-books.html</a:t>
            </a:r>
            <a:br>
              <a:rPr lang="en-US" dirty="0" smtClean="0"/>
            </a:br>
            <a:r>
              <a:rPr lang="en-US" altLang="zh-TW" b="1" dirty="0">
                <a:latin typeface="Times New Roman" pitchFamily="18" charset="0"/>
              </a:rPr>
              <a:t>☼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38380-38B3-496F-8092-3899A638C257}" type="datetime1">
              <a:rPr lang="zh-TW" altLang="en-US" smtClean="0"/>
              <a:t>2017/9/26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Statistics I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EFD16-E680-45A5-8C3B-3965F90C22F4}" type="slidenum">
              <a:rPr lang="en-US" smtClean="0"/>
              <a:t>12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Official R Resources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7837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11505" y="1580388"/>
            <a:ext cx="7669530" cy="3814572"/>
          </a:xfrm>
        </p:spPr>
        <p:txBody>
          <a:bodyPr>
            <a:normAutofit lnSpcReduction="10000"/>
          </a:bodyPr>
          <a:lstStyle/>
          <a:p>
            <a:r>
              <a:rPr lang="en-US" sz="2800" dirty="0" smtClean="0"/>
              <a:t>I selected R because R has:</a:t>
            </a:r>
          </a:p>
          <a:p>
            <a:pPr lvl="1"/>
            <a:r>
              <a:rPr lang="en-US" sz="2400" dirty="0" smtClean="0"/>
              <a:t>Growing use in academic research</a:t>
            </a:r>
          </a:p>
          <a:p>
            <a:pPr lvl="1"/>
            <a:r>
              <a:rPr lang="en-US" sz="2400" dirty="0" smtClean="0"/>
              <a:t>Popular in industry</a:t>
            </a:r>
          </a:p>
          <a:p>
            <a:pPr lvl="1"/>
            <a:r>
              <a:rPr lang="en-US" sz="2400" dirty="0"/>
              <a:t>A </a:t>
            </a:r>
            <a:r>
              <a:rPr lang="en-US" sz="2400" dirty="0" smtClean="0"/>
              <a:t>relatively </a:t>
            </a:r>
            <a:r>
              <a:rPr lang="en-US" sz="2400" dirty="0"/>
              <a:t>large and health </a:t>
            </a:r>
            <a:r>
              <a:rPr lang="en-US" sz="2400" dirty="0" smtClean="0"/>
              <a:t>community</a:t>
            </a:r>
          </a:p>
          <a:p>
            <a:pPr lvl="1"/>
            <a:r>
              <a:rPr lang="en-US" sz="2400" dirty="0" smtClean="0"/>
              <a:t>High quality packages</a:t>
            </a:r>
          </a:p>
          <a:p>
            <a:pPr lvl="1"/>
            <a:r>
              <a:rPr lang="en-US" sz="2400" dirty="0" smtClean="0"/>
              <a:t>Good computational performance</a:t>
            </a:r>
          </a:p>
          <a:p>
            <a:pPr lvl="1"/>
            <a:r>
              <a:rPr lang="en-US" sz="2400" dirty="0" smtClean="0"/>
              <a:t>Cross-platform capability</a:t>
            </a:r>
            <a:br>
              <a:rPr lang="en-US" sz="2400" dirty="0" smtClean="0"/>
            </a:b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altLang="zh-TW" sz="2400" b="1" dirty="0">
                <a:latin typeface="Times New Roman" pitchFamily="18" charset="0"/>
              </a:rPr>
              <a:t>☼</a:t>
            </a:r>
            <a:endParaRPr lang="en-US" sz="240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38380-38B3-496F-8092-3899A638C257}" type="datetime1">
              <a:rPr lang="zh-TW" altLang="en-US" smtClean="0"/>
              <a:t>2017/9/26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Statistics I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EFD16-E680-45A5-8C3B-3965F90C22F4}" type="slidenum">
              <a:rPr lang="en-US" smtClean="0"/>
              <a:t>13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31470" y="468630"/>
            <a:ext cx="8229600" cy="990600"/>
          </a:xfrm>
        </p:spPr>
        <p:txBody>
          <a:bodyPr/>
          <a:lstStyle/>
          <a:p>
            <a:r>
              <a:rPr lang="en-US" dirty="0" smtClean="0"/>
              <a:t>Why R?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5925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600200"/>
            <a:ext cx="2971800" cy="4876800"/>
          </a:xfrm>
        </p:spPr>
        <p:txBody>
          <a:bodyPr/>
          <a:lstStyle/>
          <a:p>
            <a:r>
              <a:rPr lang="en-US" dirty="0"/>
              <a:t>A logarithmic view of the number of scholarly articles found in each year by Google Scholar. </a:t>
            </a:r>
            <a:endParaRPr lang="en-US" dirty="0" smtClean="0"/>
          </a:p>
          <a:p>
            <a:r>
              <a:rPr lang="en-US" dirty="0" smtClean="0"/>
              <a:t>Note the </a:t>
            </a:r>
            <a:r>
              <a:rPr lang="en-US" dirty="0"/>
              <a:t>y-axis </a:t>
            </a:r>
            <a:r>
              <a:rPr lang="en-US" dirty="0" smtClean="0"/>
              <a:t>is </a:t>
            </a:r>
            <a:r>
              <a:rPr lang="en-US" dirty="0"/>
              <a:t>base 10 logarithm.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38380-38B3-496F-8092-3899A638C257}" type="datetime1">
              <a:rPr lang="zh-TW" altLang="en-US" smtClean="0"/>
              <a:t>2017/9/26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Statistics I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EFD16-E680-45A5-8C3B-3965F90C22F4}" type="slidenum">
              <a:rPr lang="en-US" smtClean="0"/>
              <a:t>14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R?</a:t>
            </a:r>
            <a:endParaRPr lang="en-US" dirty="0"/>
          </a:p>
        </p:txBody>
      </p:sp>
      <p:pic>
        <p:nvPicPr>
          <p:cNvPr id="7" name="Picture 2" descr="http://i0.wp.com/r4stats.com/wp-content/uploads/2012/04/Fig_2f_ScholarlyImpactLog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2412" y="2366009"/>
            <a:ext cx="5511588" cy="3815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4851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40030" y="6149340"/>
            <a:ext cx="7840980" cy="1181100"/>
          </a:xfrm>
        </p:spPr>
        <p:txBody>
          <a:bodyPr>
            <a:normAutofit/>
          </a:bodyPr>
          <a:lstStyle/>
          <a:p>
            <a:r>
              <a:rPr lang="en-US" sz="2000" dirty="0"/>
              <a:t>Tools used by 2015 respondents to O’Reilly 2015 salary survey. 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38380-38B3-496F-8092-3899A638C257}" type="datetime1">
              <a:rPr lang="zh-TW" altLang="en-US" smtClean="0"/>
              <a:t>2017/9/26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Statistics I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EFD16-E680-45A5-8C3B-3965F90C22F4}" type="slidenum">
              <a:rPr lang="en-US" smtClean="0"/>
              <a:t>15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4578" name="Picture 2" descr="http://i1.wp.com/datasciencepopularity.com/wp-content/uploads/2015/10/oreilly-2015-top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5973" y="533400"/>
            <a:ext cx="6974998" cy="5615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5765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6274309"/>
            <a:ext cx="8423910" cy="624840"/>
          </a:xfrm>
        </p:spPr>
        <p:txBody>
          <a:bodyPr/>
          <a:lstStyle/>
          <a:p>
            <a:r>
              <a:rPr lang="en-US" dirty="0" err="1"/>
              <a:t>Lavastorm</a:t>
            </a:r>
            <a:r>
              <a:rPr lang="en-US" dirty="0"/>
              <a:t> survey of analytics tools.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38380-38B3-496F-8092-3899A638C257}" type="datetime1">
              <a:rPr lang="zh-TW" altLang="en-US" smtClean="0"/>
              <a:t>2017/9/26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Statistics I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EFD16-E680-45A5-8C3B-3965F90C22F4}" type="slidenum">
              <a:rPr lang="en-US" smtClean="0"/>
              <a:t>16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5602" name="Picture 2" descr="http://i0.wp.com/datasciencepopularity.com/wp-content/uploads/2014/04/lavastorm201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395" y="354330"/>
            <a:ext cx="7200900" cy="5734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0367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0" y="5966460"/>
            <a:ext cx="8686800" cy="510540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Number of people who follow each software on LinkedIn and </a:t>
            </a:r>
            <a:r>
              <a:rPr lang="en-US" dirty="0" err="1"/>
              <a:t>Quara</a:t>
            </a:r>
            <a:r>
              <a:rPr lang="en-US" dirty="0"/>
              <a:t>.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38380-38B3-496F-8092-3899A638C257}" type="datetime1">
              <a:rPr lang="zh-TW" altLang="en-US" smtClean="0"/>
              <a:t>2017/9/26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Statistics I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EFD16-E680-45A5-8C3B-3965F90C22F4}" type="slidenum">
              <a:rPr lang="en-US" smtClean="0"/>
              <a:t>17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6626" name="Picture 2" descr="http://i2.wp.com/datasciencepopularity.com/wp-content/uploads/2015/10/linkedin_quora_2015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647700"/>
            <a:ext cx="8096250" cy="523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8206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5781674"/>
            <a:ext cx="8229600" cy="695325"/>
          </a:xfrm>
        </p:spPr>
        <p:txBody>
          <a:bodyPr>
            <a:normAutofit/>
          </a:bodyPr>
          <a:lstStyle/>
          <a:p>
            <a:r>
              <a:rPr lang="en-US" dirty="0"/>
              <a:t>IEEE Spectrum language popularity </a:t>
            </a:r>
            <a:r>
              <a:rPr lang="en-US" dirty="0" smtClean="0"/>
              <a:t>rankings (2017). 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38380-38B3-496F-8092-3899A638C257}" type="datetime1">
              <a:rPr lang="zh-TW" altLang="en-US" smtClean="0"/>
              <a:t>2017/9/26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Statistics I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EFD16-E680-45A5-8C3B-3965F90C22F4}" type="slidenum">
              <a:rPr lang="en-US" smtClean="0"/>
              <a:t>18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922" y="402888"/>
            <a:ext cx="7600950" cy="524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727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6238493"/>
            <a:ext cx="8229600" cy="57912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Number of R packages available on its main distribution site for the last version released in each year.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38380-38B3-496F-8092-3899A638C257}" type="datetime1">
              <a:rPr lang="zh-TW" altLang="en-US" smtClean="0"/>
              <a:t>2017/9/26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Statistics I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EFD16-E680-45A5-8C3B-3965F90C22F4}" type="slidenum">
              <a:rPr lang="en-US" smtClean="0"/>
              <a:t>19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8674" name="Picture 2" descr="http://i0.wp.com/datasciencepopularity.com/wp-content/uploads/2015/05/fig_9_cra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4975" y="425957"/>
            <a:ext cx="5734050" cy="5734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1154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R: A statistical computing tool</a:t>
            </a:r>
          </a:p>
          <a:p>
            <a:r>
              <a:rPr lang="en-US" dirty="0" smtClean="0"/>
              <a:t>Meet RSAND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98A80-96A9-4C64-8558-8CD031AEB692}" type="datetime1">
              <a:rPr lang="zh-TW" altLang="en-US" smtClean="0"/>
              <a:t>2017/9/26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Statistics I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EFD16-E680-45A5-8C3B-3965F90C22F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021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R can be downloaded from www.r-project.org</a:t>
            </a:r>
          </a:p>
          <a:p>
            <a:r>
              <a:rPr lang="en-US" dirty="0" smtClean="0"/>
              <a:t>The classic R console works OK on Windows</a:t>
            </a:r>
          </a:p>
          <a:p>
            <a:pPr lvl="1"/>
            <a:r>
              <a:rPr lang="en-US" dirty="0" smtClean="0"/>
              <a:t>But the R source editor is not very user friendly</a:t>
            </a:r>
          </a:p>
          <a:p>
            <a:r>
              <a:rPr lang="en-US" dirty="0" smtClean="0"/>
              <a:t>Our choice: R classic and Notepad++</a:t>
            </a:r>
          </a:p>
          <a:p>
            <a:r>
              <a:rPr lang="en-US" dirty="0"/>
              <a:t>Notepad++ </a:t>
            </a:r>
            <a:r>
              <a:rPr lang="en-US" dirty="0" smtClean="0"/>
              <a:t>(https</a:t>
            </a:r>
            <a:r>
              <a:rPr lang="en-US" dirty="0"/>
              <a:t>://notepad-plus-plus.org</a:t>
            </a:r>
            <a:r>
              <a:rPr lang="en-US" dirty="0" smtClean="0"/>
              <a:t>/) </a:t>
            </a:r>
          </a:p>
          <a:p>
            <a:pPr lvl="1"/>
            <a:r>
              <a:rPr lang="en-US" dirty="0" smtClean="0"/>
              <a:t>A powerful text editor</a:t>
            </a:r>
          </a:p>
          <a:p>
            <a:pPr lvl="1"/>
            <a:r>
              <a:rPr lang="en-US" dirty="0" smtClean="0"/>
              <a:t>Syntax highlighting for popular programming interface (including R)</a:t>
            </a:r>
          </a:p>
          <a:p>
            <a:pPr lvl="1"/>
            <a:r>
              <a:rPr lang="en-US" dirty="0" smtClean="0"/>
              <a:t>Available for Windows only (not Mac)</a:t>
            </a:r>
          </a:p>
          <a:p>
            <a:pPr lvl="1"/>
            <a:r>
              <a:rPr lang="en-US" dirty="0" smtClean="0"/>
              <a:t>Mac users can use other text editors </a:t>
            </a:r>
            <a:r>
              <a:rPr lang="en-US" dirty="0"/>
              <a:t>(e.g., https://www.sublimetext.com</a:t>
            </a:r>
            <a:r>
              <a:rPr lang="en-US" dirty="0" smtClean="0"/>
              <a:t>/)</a:t>
            </a:r>
          </a:p>
          <a:p>
            <a:r>
              <a:rPr lang="en-US" dirty="0" smtClean="0"/>
              <a:t>Another choice is </a:t>
            </a:r>
            <a:r>
              <a:rPr lang="en-US" dirty="0" err="1" smtClean="0"/>
              <a:t>RStudio</a:t>
            </a:r>
            <a:r>
              <a:rPr lang="en-US" dirty="0" smtClean="0"/>
              <a:t> </a:t>
            </a:r>
            <a:r>
              <a:rPr lang="en-US" dirty="0"/>
              <a:t>(https://www.rstudio.com</a:t>
            </a:r>
            <a:r>
              <a:rPr lang="en-US" dirty="0" smtClean="0"/>
              <a:t>/)</a:t>
            </a:r>
          </a:p>
          <a:p>
            <a:pPr lvl="1"/>
            <a:r>
              <a:rPr lang="en-US" dirty="0" smtClean="0"/>
              <a:t>Provided integrated development environment</a:t>
            </a:r>
          </a:p>
          <a:p>
            <a:pPr lvl="1"/>
            <a:r>
              <a:rPr lang="en-US" dirty="0" smtClean="0"/>
              <a:t>We will not use </a:t>
            </a:r>
            <a:r>
              <a:rPr lang="en-US" dirty="0" err="1" smtClean="0"/>
              <a:t>Rstudio</a:t>
            </a:r>
            <a:r>
              <a:rPr lang="en-US" dirty="0" smtClean="0"/>
              <a:t> in this class </a:t>
            </a:r>
            <a:r>
              <a:rPr lang="en-US" altLang="zh-TW" b="1" dirty="0">
                <a:latin typeface="Times New Roman" pitchFamily="18" charset="0"/>
              </a:rPr>
              <a:t>☼</a:t>
            </a:r>
            <a:endParaRPr lang="en-US" dirty="0" smtClean="0"/>
          </a:p>
          <a:p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38380-38B3-496F-8092-3899A638C257}" type="datetime1">
              <a:rPr lang="zh-TW" altLang="en-US" smtClean="0"/>
              <a:t>2017/9/26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Statistics I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EFD16-E680-45A5-8C3B-3965F90C22F4}" type="slidenum">
              <a:rPr lang="en-US" smtClean="0"/>
              <a:t>20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 Development Environment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7176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R classic and notepad++ provide lightweight and robust development environment</a:t>
            </a:r>
          </a:p>
          <a:p>
            <a:r>
              <a:rPr lang="en-US" dirty="0" err="1" smtClean="0"/>
              <a:t>RStudio</a:t>
            </a:r>
            <a:r>
              <a:rPr lang="en-US" dirty="0" smtClean="0"/>
              <a:t> does not always produce compatible results</a:t>
            </a:r>
          </a:p>
          <a:p>
            <a:pPr lvl="1"/>
            <a:r>
              <a:rPr lang="en-US" dirty="0" smtClean="0"/>
              <a:t>In most cases, </a:t>
            </a:r>
            <a:r>
              <a:rPr lang="en-US" dirty="0" err="1" smtClean="0"/>
              <a:t>RStudio</a:t>
            </a:r>
            <a:r>
              <a:rPr lang="en-US" dirty="0" smtClean="0"/>
              <a:t> and R will produce identical results.</a:t>
            </a:r>
          </a:p>
          <a:p>
            <a:pPr lvl="1"/>
            <a:r>
              <a:rPr lang="en-US" dirty="0" smtClean="0"/>
              <a:t>If you need to run your script on different operation systems, R classic is the best choice. </a:t>
            </a:r>
          </a:p>
          <a:p>
            <a:r>
              <a:rPr lang="en-US" dirty="0" smtClean="0"/>
              <a:t>Another reason is RSAND.</a:t>
            </a:r>
          </a:p>
          <a:p>
            <a:pPr lvl="1"/>
            <a:r>
              <a:rPr lang="en-US" dirty="0" smtClean="0"/>
              <a:t>RSAND stands for R</a:t>
            </a:r>
            <a:r>
              <a:rPr lang="zh-TW" altLang="en-US" dirty="0" smtClean="0"/>
              <a:t>的</a:t>
            </a:r>
            <a:r>
              <a:rPr lang="en-US" altLang="zh-TW" dirty="0" smtClean="0"/>
              <a:t>Sandbox</a:t>
            </a:r>
          </a:p>
          <a:p>
            <a:pPr lvl="1"/>
            <a:r>
              <a:rPr lang="en-US" dirty="0" smtClean="0"/>
              <a:t>Part of your assignments need to be completed on RSAND</a:t>
            </a:r>
          </a:p>
          <a:p>
            <a:pPr lvl="1"/>
            <a:r>
              <a:rPr lang="en-US" dirty="0" smtClean="0"/>
              <a:t>Develop and submit your R code, RSAND will check whether your code is correct. </a:t>
            </a:r>
          </a:p>
          <a:p>
            <a:pPr lvl="1"/>
            <a:r>
              <a:rPr lang="en-US" dirty="0" smtClean="0"/>
              <a:t>RSAND uses a Linux-based command line interface (SSH).</a:t>
            </a:r>
          </a:p>
          <a:p>
            <a:pPr lvl="1"/>
            <a:r>
              <a:rPr lang="en-US" dirty="0" smtClean="0"/>
              <a:t>You can edit your R programs via </a:t>
            </a:r>
            <a:r>
              <a:rPr lang="en-US" dirty="0" err="1" smtClean="0">
                <a:solidFill>
                  <a:srgbClr val="FF0000"/>
                </a:solidFill>
              </a:rPr>
              <a:t>winscp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altLang="zh-TW" dirty="0" smtClean="0">
                <a:solidFill>
                  <a:srgbClr val="FF0000"/>
                </a:solidFill>
              </a:rPr>
              <a:t>+</a:t>
            </a:r>
            <a:r>
              <a:rPr lang="zh-TW" altLang="en-US" dirty="0" smtClean="0">
                <a:solidFill>
                  <a:srgbClr val="FF0000"/>
                </a:solidFill>
              </a:rPr>
              <a:t> </a:t>
            </a:r>
            <a:r>
              <a:rPr lang="en-US" altLang="zh-TW" dirty="0" smtClean="0">
                <a:solidFill>
                  <a:srgbClr val="FF0000"/>
                </a:solidFill>
              </a:rPr>
              <a:t>notepad++ </a:t>
            </a:r>
            <a:r>
              <a:rPr lang="en-US" altLang="zh-TW" dirty="0" smtClean="0"/>
              <a:t>(for Windows users) </a:t>
            </a:r>
            <a:r>
              <a:rPr lang="en-US" altLang="zh-TW" b="1" dirty="0">
                <a:latin typeface="Times New Roman" pitchFamily="18" charset="0"/>
              </a:rPr>
              <a:t>☼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38380-38B3-496F-8092-3899A638C257}" type="datetime1">
              <a:rPr lang="zh-TW" altLang="en-US" smtClean="0"/>
              <a:t>2017/9/26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Statistics I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EFD16-E680-45A5-8C3B-3965F90C22F4}" type="slidenum">
              <a:rPr lang="en-US" smtClean="0"/>
              <a:t>21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 Development </a:t>
            </a:r>
            <a:r>
              <a:rPr lang="en-US" dirty="0" smtClean="0"/>
              <a:t>Environment (Cont’d.)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535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Download R setup file from https://ftp.yzu.edu.tw/CRAN/</a:t>
            </a:r>
            <a:endParaRPr lang="en-US" dirty="0" smtClean="0"/>
          </a:p>
          <a:p>
            <a:r>
              <a:rPr lang="en-US" dirty="0" smtClean="0"/>
              <a:t>Run R-3.4.x-win.exe and accept default setting.</a:t>
            </a:r>
          </a:p>
          <a:p>
            <a:r>
              <a:rPr lang="en-US" dirty="0" smtClean="0"/>
              <a:t>Run “R x64 3.4.x,” you will see the R classic console.</a:t>
            </a:r>
          </a:p>
          <a:p>
            <a:endParaRPr lang="en-US" dirty="0" smtClean="0"/>
          </a:p>
          <a:p>
            <a:r>
              <a:rPr lang="en-US" dirty="0" smtClean="0"/>
              <a:t>Download notepad</a:t>
            </a:r>
            <a:r>
              <a:rPr lang="en-US" dirty="0"/>
              <a:t>++ from https://notepad-plus-plus.org/repository/7.x/7.5.1/npp.7.5.1.Installer.exe</a:t>
            </a:r>
            <a:endParaRPr lang="en-US" dirty="0" smtClean="0"/>
          </a:p>
          <a:p>
            <a:r>
              <a:rPr lang="en-US" dirty="0" smtClean="0"/>
              <a:t>Run the setup file and you will have notepad++ install on your computer. </a:t>
            </a:r>
          </a:p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38380-38B3-496F-8092-3899A638C257}" type="datetime1">
              <a:rPr lang="zh-TW" altLang="en-US" smtClean="0"/>
              <a:t>2017/9/26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Statistics I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EFD16-E680-45A5-8C3B-3965F90C22F4}" type="slidenum">
              <a:rPr lang="en-US" smtClean="0"/>
              <a:t>22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Setup Your R Environment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8107" y="423672"/>
            <a:ext cx="6393782" cy="44005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1439" y="3133725"/>
            <a:ext cx="7410450" cy="3724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847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440180"/>
            <a:ext cx="8229600" cy="541782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You need to know your current working directory in order to read and write data files correctly. </a:t>
            </a:r>
          </a:p>
          <a:p>
            <a:r>
              <a:rPr lang="en-US" dirty="0" err="1" smtClean="0"/>
              <a:t>getwd</a:t>
            </a:r>
            <a:r>
              <a:rPr lang="en-US" dirty="0" smtClean="0"/>
              <a:t>(): Retrieve your current working directory</a:t>
            </a:r>
          </a:p>
          <a:p>
            <a:r>
              <a:rPr lang="en-US" dirty="0" err="1" smtClean="0"/>
              <a:t>setwd</a:t>
            </a:r>
            <a:r>
              <a:rPr lang="en-US" dirty="0" smtClean="0"/>
              <a:t>(): Set your working directory</a:t>
            </a:r>
          </a:p>
          <a:p>
            <a:r>
              <a:rPr lang="en-US" dirty="0" smtClean="0"/>
              <a:t>Example: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getwd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[1] "C:/Users/hsinm_000/Documents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</a:p>
          <a:p>
            <a:r>
              <a:rPr lang="en-US" dirty="0"/>
              <a:t>Switching to K:\</a:t>
            </a:r>
            <a:r>
              <a:rPr lang="en-US" dirty="0" smtClean="0"/>
              <a:t>r_demo\ch5</a:t>
            </a:r>
          </a:p>
          <a:p>
            <a:pPr lvl="1"/>
            <a:r>
              <a:rPr lang="pt-BR" dirty="0">
                <a:latin typeface="Consolas" panose="020B0609020204030204" pitchFamily="49" charset="0"/>
                <a:cs typeface="Consolas" panose="020B0609020204030204" pitchFamily="49" charset="0"/>
              </a:rPr>
              <a:t>&gt; setwd('K:\\r_demo\\ch5')</a:t>
            </a:r>
          </a:p>
          <a:p>
            <a:pPr lvl="1"/>
            <a:r>
              <a:rPr lang="pt-BR" dirty="0">
                <a:latin typeface="Consolas" panose="020B0609020204030204" pitchFamily="49" charset="0"/>
                <a:cs typeface="Consolas" panose="020B0609020204030204" pitchFamily="49" charset="0"/>
              </a:rPr>
              <a:t>&gt; getwd()</a:t>
            </a:r>
          </a:p>
          <a:p>
            <a:pPr lvl="1"/>
            <a:r>
              <a:rPr lang="pt-BR" dirty="0">
                <a:latin typeface="Consolas" panose="020B0609020204030204" pitchFamily="49" charset="0"/>
                <a:cs typeface="Consolas" panose="020B0609020204030204" pitchFamily="49" charset="0"/>
              </a:rPr>
              <a:t>[1] "K</a:t>
            </a:r>
            <a:r>
              <a:rPr lang="pt-BR" dirty="0" smtClean="0">
                <a:latin typeface="Consolas" panose="020B0609020204030204" pitchFamily="49" charset="0"/>
                <a:cs typeface="Consolas" panose="020B0609020204030204" pitchFamily="49" charset="0"/>
              </a:rPr>
              <a:t>:/r_demo/ch5“</a:t>
            </a:r>
          </a:p>
          <a:p>
            <a:r>
              <a:rPr lang="en-US" dirty="0" smtClean="0">
                <a:cs typeface="Consolas" panose="020B0609020204030204" pitchFamily="49" charset="0"/>
              </a:rPr>
              <a:t>Note the double back slash (“\\”) in </a:t>
            </a:r>
            <a:r>
              <a:rPr lang="en-US" dirty="0" err="1" smtClean="0">
                <a:cs typeface="Consolas" panose="020B0609020204030204" pitchFamily="49" charset="0"/>
              </a:rPr>
              <a:t>setwd</a:t>
            </a:r>
            <a:r>
              <a:rPr lang="en-US" dirty="0" smtClean="0">
                <a:cs typeface="Consolas" panose="020B0609020204030204" pitchFamily="49" charset="0"/>
              </a:rPr>
              <a:t>().</a:t>
            </a:r>
          </a:p>
          <a:p>
            <a:r>
              <a:rPr lang="en-US" dirty="0" smtClean="0">
                <a:cs typeface="Consolas" panose="020B0609020204030204" pitchFamily="49" charset="0"/>
              </a:rPr>
              <a:t>Why? Back slash is the “escape character” in R and many other languages.</a:t>
            </a:r>
          </a:p>
          <a:p>
            <a:pPr lvl="1"/>
            <a:r>
              <a:rPr lang="en-US" dirty="0" smtClean="0">
                <a:cs typeface="Consolas" panose="020B0609020204030204" pitchFamily="49" charset="0"/>
              </a:rPr>
              <a:t>Use double back slash to represent the “normal” back slash </a:t>
            </a:r>
            <a:r>
              <a:rPr lang="en-US" altLang="zh-TW" b="1" dirty="0">
                <a:latin typeface="Times New Roman" pitchFamily="18" charset="0"/>
              </a:rPr>
              <a:t>☼</a:t>
            </a:r>
            <a:endParaRPr lang="en-US" dirty="0">
              <a:cs typeface="Consolas" panose="020B0609020204030204" pitchFamily="49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38380-38B3-496F-8092-3899A638C257}" type="datetime1">
              <a:rPr lang="zh-TW" altLang="en-US" smtClean="0"/>
              <a:t>2017/9/26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Statistics I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EFD16-E680-45A5-8C3B-3965F90C22F4}" type="slidenum">
              <a:rPr lang="en-US" smtClean="0"/>
              <a:t>23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 and Set Working Directory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1777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sz="3300" dirty="0" smtClean="0">
                <a:cs typeface="Consolas" panose="020B0609020204030204" pitchFamily="49" charset="0"/>
              </a:rPr>
              <a:t>Reading CSV file can be accomplished by read.csv()</a:t>
            </a:r>
          </a:p>
          <a:p>
            <a:r>
              <a:rPr lang="en-US" sz="3300" dirty="0" smtClean="0">
                <a:cs typeface="Consolas" panose="020B0609020204030204" pitchFamily="49" charset="0"/>
              </a:rPr>
              <a:t>The head() command returns the first 6 rows of the data content. Good for verifying the content. </a:t>
            </a:r>
            <a:endParaRPr lang="en-US" sz="3300" dirty="0">
              <a:cs typeface="Consolas" panose="020B0609020204030204" pitchFamily="49" charset="0"/>
            </a:endParaRPr>
          </a:p>
          <a:p>
            <a:endParaRPr lang="en-US" dirty="0" smtClean="0">
              <a:cs typeface="Consolas" panose="020B0609020204030204" pitchFamily="49" charset="0"/>
            </a:endParaRPr>
          </a:p>
          <a:p>
            <a:pPr lvl="1"/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gss1 = read.csv('GSS2002_sub1.csv')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&gt; head(gss1)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id AGE SEX RACE CONINC CONRINC INCOME98 RINCOM98 EDUC SPEDUC PAEDUC MAEDUC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1  1  25   2    1  31618   31618       16       16   14     NA     12     12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2  2  43   1    1 160197   80261       23       21   16     14     12     12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3  3  30   2    1  36482   36482       17       17   13     NA     12     NA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4  4  55   2    1 160197   53507       23       19    2     NA      8      8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5  5  37   1    1  43779   43779       18       18    7     NA     16     10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6  6  47   1    1  97286   43779       22       18   12     NA      8      8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DEGREE SPDEG PADEG MADEG WRKSTAT HRS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1      1    NA     1     1       1  40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2      3     1     1     1       1  72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3      1    NA     1    NA       1  40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4      0    NA     0     0       1  60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5      0    NA     4     1       1  40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6      1    NA     0     0       1  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42 </a:t>
            </a:r>
            <a:r>
              <a:rPr lang="en-US" altLang="zh-TW" b="1" dirty="0">
                <a:latin typeface="Times New Roman" pitchFamily="18" charset="0"/>
              </a:rPr>
              <a:t>☼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38380-38B3-496F-8092-3899A638C257}" type="datetime1">
              <a:rPr lang="zh-TW" altLang="en-US" smtClean="0"/>
              <a:t>2017/9/26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Statistics I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EFD16-E680-45A5-8C3B-3965F90C22F4}" type="slidenum">
              <a:rPr lang="en-US" smtClean="0"/>
              <a:t>24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CSV File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2511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help(read.csv) to retrieve online manual. 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38380-38B3-496F-8092-3899A638C257}" type="datetime1">
              <a:rPr lang="zh-TW" altLang="en-US" smtClean="0"/>
              <a:t>2017/9/26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Statistics I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EFD16-E680-45A5-8C3B-3965F90C22F4}" type="slidenum">
              <a:rPr lang="en-US" smtClean="0"/>
              <a:t>25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 CSV File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317" y="2133600"/>
            <a:ext cx="6748571" cy="4573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838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315065"/>
            <a:ext cx="8229600" cy="4876800"/>
          </a:xfrm>
        </p:spPr>
        <p:txBody>
          <a:bodyPr/>
          <a:lstStyle/>
          <a:p>
            <a:r>
              <a:rPr lang="en-US" dirty="0" smtClean="0"/>
              <a:t>“&lt;-” and “=“ assign values to a variable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&gt; b3=523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&gt; b4&lt;-777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&gt; b3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[1] 523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&gt; b4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[1] 777</a:t>
            </a:r>
          </a:p>
          <a:p>
            <a:r>
              <a:rPr lang="en-US" dirty="0" smtClean="0"/>
              <a:t>What is the difference?</a:t>
            </a:r>
          </a:p>
          <a:p>
            <a:pPr lvl="1"/>
            <a:r>
              <a:rPr lang="en-US" dirty="0"/>
              <a:t>The operator &lt;- can be used anywhere, </a:t>
            </a:r>
            <a:endParaRPr lang="en-US" dirty="0" smtClean="0"/>
          </a:p>
          <a:p>
            <a:pPr lvl="1"/>
            <a:r>
              <a:rPr lang="en-US" dirty="0" smtClean="0"/>
              <a:t>The </a:t>
            </a:r>
            <a:r>
              <a:rPr lang="en-US" dirty="0"/>
              <a:t>operator = is only allowed at the top level (e.g., in the complete expression typed at the command prompt) or as one of the subexpressions in a braced list of expressions. </a:t>
            </a:r>
            <a:endParaRPr lang="en-US" dirty="0" smtClean="0"/>
          </a:p>
          <a:p>
            <a:pPr lvl="1"/>
            <a:r>
              <a:rPr lang="en-US" dirty="0" smtClean="0"/>
              <a:t>See example in the next slide. </a:t>
            </a:r>
            <a:r>
              <a:rPr lang="en-US" altLang="zh-TW" b="1" dirty="0">
                <a:latin typeface="Times New Roman" pitchFamily="18" charset="0"/>
              </a:rPr>
              <a:t>☼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38380-38B3-496F-8092-3899A638C257}" type="datetime1">
              <a:rPr lang="zh-TW" altLang="en-US" smtClean="0"/>
              <a:t>2017/9/26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Statistics I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EFD16-E680-45A5-8C3B-3965F90C22F4}" type="slidenum">
              <a:rPr lang="en-US" smtClean="0"/>
              <a:t>26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69563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Assignment Operators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1285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err="1" smtClean="0"/>
              <a:t>rnorm</a:t>
            </a:r>
            <a:r>
              <a:rPr lang="en-US" dirty="0" smtClean="0"/>
              <a:t>() can be used to generated standard normal random variables. Draw 3 values from standard normal distribution:</a:t>
            </a:r>
          </a:p>
          <a:p>
            <a:pPr lvl="1"/>
            <a:r>
              <a:rPr lang="sv-SE" dirty="0">
                <a:latin typeface="Consolas" panose="020B0609020204030204" pitchFamily="49" charset="0"/>
                <a:cs typeface="Consolas" panose="020B0609020204030204" pitchFamily="49" charset="0"/>
              </a:rPr>
              <a:t>&gt; rnorm(3)</a:t>
            </a:r>
          </a:p>
          <a:p>
            <a:pPr lvl="1"/>
            <a:r>
              <a:rPr lang="sv-SE" dirty="0">
                <a:latin typeface="Consolas" panose="020B0609020204030204" pitchFamily="49" charset="0"/>
                <a:cs typeface="Consolas" panose="020B0609020204030204" pitchFamily="49" charset="0"/>
              </a:rPr>
              <a:t>[1] -1.2193097  0.2402945 -0.8487626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 smtClean="0"/>
              <a:t>Let construct a big random matrix: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a=matrix(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rnorm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(1000000),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nrow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=1000,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ncol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=1000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lvl="1"/>
            <a:r>
              <a:rPr lang="pt-BR" dirty="0">
                <a:latin typeface="Consolas" panose="020B0609020204030204" pitchFamily="49" charset="0"/>
                <a:cs typeface="Consolas" panose="020B0609020204030204" pitchFamily="49" charset="0"/>
              </a:rPr>
              <a:t>&gt; a[1:5, 1:5]</a:t>
            </a:r>
          </a:p>
          <a:p>
            <a:pPr lvl="1"/>
            <a:r>
              <a:rPr lang="pt-BR" dirty="0">
                <a:latin typeface="Consolas" panose="020B0609020204030204" pitchFamily="49" charset="0"/>
                <a:cs typeface="Consolas" panose="020B0609020204030204" pitchFamily="49" charset="0"/>
              </a:rPr>
              <a:t>           [,1]       [,2]       [,3]        [,4]       [,5]</a:t>
            </a:r>
          </a:p>
          <a:p>
            <a:pPr lvl="1"/>
            <a:r>
              <a:rPr lang="pt-BR" dirty="0">
                <a:latin typeface="Consolas" panose="020B0609020204030204" pitchFamily="49" charset="0"/>
                <a:cs typeface="Consolas" panose="020B0609020204030204" pitchFamily="49" charset="0"/>
              </a:rPr>
              <a:t>[1,]  1.4277501  0.2714817 -0.3388035 -0.31246024  0.6116100</a:t>
            </a:r>
          </a:p>
          <a:p>
            <a:pPr lvl="1"/>
            <a:r>
              <a:rPr lang="pt-BR" dirty="0">
                <a:latin typeface="Consolas" panose="020B0609020204030204" pitchFamily="49" charset="0"/>
                <a:cs typeface="Consolas" panose="020B0609020204030204" pitchFamily="49" charset="0"/>
              </a:rPr>
              <a:t>[2,]  1.1993680  0.9049378  0.3035079 -0.55304539  0.2051553</a:t>
            </a:r>
          </a:p>
          <a:p>
            <a:pPr lvl="1"/>
            <a:r>
              <a:rPr lang="pt-BR" dirty="0">
                <a:latin typeface="Consolas" panose="020B0609020204030204" pitchFamily="49" charset="0"/>
                <a:cs typeface="Consolas" panose="020B0609020204030204" pitchFamily="49" charset="0"/>
              </a:rPr>
              <a:t>[3,]  0.5056361 -0.5257070  1.6797033  0.97529568  0.4351459</a:t>
            </a:r>
          </a:p>
          <a:p>
            <a:pPr lvl="1"/>
            <a:r>
              <a:rPr lang="pt-BR" dirty="0">
                <a:latin typeface="Consolas" panose="020B0609020204030204" pitchFamily="49" charset="0"/>
                <a:cs typeface="Consolas" panose="020B0609020204030204" pitchFamily="49" charset="0"/>
              </a:rPr>
              <a:t>[4,]  1.3797358 -1.2452939 -1.5874884  0.40542390 -0.9033644</a:t>
            </a:r>
          </a:p>
          <a:p>
            <a:pPr lvl="1"/>
            <a:r>
              <a:rPr lang="pt-BR" dirty="0">
                <a:latin typeface="Consolas" panose="020B0609020204030204" pitchFamily="49" charset="0"/>
                <a:cs typeface="Consolas" panose="020B0609020204030204" pitchFamily="49" charset="0"/>
              </a:rPr>
              <a:t>[5,] -1.0937191  1.8351651 -1.0327077  0.09482332  </a:t>
            </a:r>
            <a:r>
              <a:rPr lang="pt-BR" dirty="0" smtClean="0">
                <a:latin typeface="Consolas" panose="020B0609020204030204" pitchFamily="49" charset="0"/>
                <a:cs typeface="Consolas" panose="020B0609020204030204" pitchFamily="49" charset="0"/>
              </a:rPr>
              <a:t>2.5960536</a:t>
            </a:r>
          </a:p>
          <a:p>
            <a:r>
              <a:rPr lang="pt-BR" dirty="0" smtClean="0">
                <a:cs typeface="Consolas" panose="020B0609020204030204" pitchFamily="49" charset="0"/>
              </a:rPr>
              <a:t>We can compute the inverse of a (since it is a square matrix, and most random matrices are nonsingular)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b=solve(a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altLang="zh-TW" b="1" dirty="0">
                <a:latin typeface="Times New Roman" pitchFamily="18" charset="0"/>
              </a:rPr>
              <a:t>☼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38380-38B3-496F-8092-3899A638C257}" type="datetime1">
              <a:rPr lang="zh-TW" altLang="en-US" smtClean="0"/>
              <a:t>2017/9/26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Statistics I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EFD16-E680-45A5-8C3B-3965F90C22F4}" type="slidenum">
              <a:rPr lang="en-US" smtClean="0"/>
              <a:t>27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 </a:t>
            </a:r>
            <a:r>
              <a:rPr lang="en-US" dirty="0" smtClean="0"/>
              <a:t>Operators (Cont’d.)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5782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system.time</a:t>
            </a:r>
            <a:r>
              <a:rPr lang="en-US" dirty="0" smtClean="0"/>
              <a:t>(</a:t>
            </a:r>
            <a:r>
              <a:rPr lang="en-US" dirty="0" err="1" smtClean="0"/>
              <a:t>r_code</a:t>
            </a:r>
            <a:r>
              <a:rPr lang="en-US" dirty="0" smtClean="0"/>
              <a:t>) can time the execution time of </a:t>
            </a:r>
            <a:r>
              <a:rPr lang="en-US" dirty="0" err="1" smtClean="0"/>
              <a:t>r_code</a:t>
            </a:r>
            <a:r>
              <a:rPr lang="en-US" dirty="0" smtClean="0"/>
              <a:t>.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system.time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(b=solve(a))</a:t>
            </a:r>
          </a:p>
          <a:p>
            <a:pPr lvl="1"/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Error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in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system.time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(b = solve(a)) : unused argument (b = solve(a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))</a:t>
            </a:r>
          </a:p>
          <a:p>
            <a:r>
              <a:rPr lang="en-US" dirty="0" smtClean="0"/>
              <a:t>The error occur because “=“ can only be used at top level. </a:t>
            </a:r>
          </a:p>
          <a:p>
            <a:r>
              <a:rPr lang="en-US" dirty="0" smtClean="0"/>
              <a:t>Need to replace “=“ with “&lt;-” here…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system.time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(b &lt;- solve(a))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user  system elapsed 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0.68    0.00    0.67 </a:t>
            </a:r>
          </a:p>
          <a:p>
            <a:r>
              <a:rPr lang="en-US" dirty="0" smtClean="0"/>
              <a:t>Use help(</a:t>
            </a:r>
            <a:r>
              <a:rPr lang="en-US" dirty="0" err="1" smtClean="0"/>
              <a:t>system.time</a:t>
            </a:r>
            <a:r>
              <a:rPr lang="en-US" dirty="0" smtClean="0"/>
              <a:t>) to see additional information on this command. </a:t>
            </a:r>
            <a:r>
              <a:rPr lang="en-US" altLang="zh-TW" b="1" dirty="0">
                <a:latin typeface="Times New Roman" pitchFamily="18" charset="0"/>
              </a:rPr>
              <a:t>☼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38380-38B3-496F-8092-3899A638C257}" type="datetime1">
              <a:rPr lang="zh-TW" altLang="en-US" smtClean="0"/>
              <a:t>2017/9/26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Statistics I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EFD16-E680-45A5-8C3B-3965F90C22F4}" type="slidenum">
              <a:rPr lang="en-US" smtClean="0"/>
              <a:t>28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Execution Time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1589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&gt; x1=1:15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&gt; x1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[1]  1  2  3  4  5  6  7  8  9 10 11 12 13 14 15</a:t>
            </a:r>
          </a:p>
          <a:p>
            <a:r>
              <a:rPr lang="en-US" dirty="0"/>
              <a:t>The : operator is used to create integer sequences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pPr lvl="1"/>
            <a:r>
              <a:rPr lang="pt-BR" dirty="0">
                <a:latin typeface="Consolas" panose="020B0609020204030204" pitchFamily="49" charset="0"/>
                <a:cs typeface="Consolas" panose="020B0609020204030204" pitchFamily="49" charset="0"/>
              </a:rPr>
              <a:t>cat("x1 sequence", x1, "\n</a:t>
            </a:r>
            <a:r>
              <a:rPr lang="pt-BR" dirty="0" smtClean="0">
                <a:latin typeface="Consolas" panose="020B0609020204030204" pitchFamily="49" charset="0"/>
                <a:cs typeface="Consolas" panose="020B0609020204030204" pitchFamily="49" charset="0"/>
              </a:rPr>
              <a:t>")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x1 sequence 1 2 3 4 5 6 7 8 9 10 11 12 13 14 15 </a:t>
            </a:r>
          </a:p>
          <a:p>
            <a:r>
              <a:rPr lang="en-US" dirty="0" smtClean="0"/>
              <a:t>cat() is a little bit like </a:t>
            </a:r>
            <a:r>
              <a:rPr lang="en-US" dirty="0" err="1" smtClean="0"/>
              <a:t>printf</a:t>
            </a:r>
            <a:r>
              <a:rPr lang="en-US" dirty="0" smtClean="0"/>
              <a:t> in C.</a:t>
            </a:r>
          </a:p>
          <a:p>
            <a:endParaRPr lang="en-US" dirty="0" smtClean="0"/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&gt; print(x1)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[1]  1  2  3  4  5  6  7  8  9 10 11 12 13 14 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15</a:t>
            </a:r>
            <a:endParaRPr lang="en-US" dirty="0" smtClean="0"/>
          </a:p>
          <a:p>
            <a:r>
              <a:rPr lang="en-US" dirty="0" smtClean="0"/>
              <a:t>print() output the content of a variable. </a:t>
            </a:r>
            <a:r>
              <a:rPr lang="en-US" altLang="zh-TW" b="1" dirty="0">
                <a:latin typeface="Times New Roman" pitchFamily="18" charset="0"/>
              </a:rPr>
              <a:t>☼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38380-38B3-496F-8092-3899A638C257}" type="datetime1">
              <a:rPr lang="zh-TW" altLang="en-US" smtClean="0"/>
              <a:t>2017/9/26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Statistics I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EFD16-E680-45A5-8C3B-3965F90C22F4}" type="slidenum">
              <a:rPr lang="en-US" smtClean="0"/>
              <a:t>29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Printing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3015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are going to use R as a computational tool. </a:t>
            </a:r>
          </a:p>
          <a:p>
            <a:r>
              <a:rPr lang="en-US" dirty="0" smtClean="0"/>
              <a:t>We will talk about R in class.</a:t>
            </a:r>
          </a:p>
          <a:p>
            <a:r>
              <a:rPr lang="en-US" dirty="0" smtClean="0"/>
              <a:t>You will need to use R to answer your homework.</a:t>
            </a:r>
          </a:p>
          <a:p>
            <a:r>
              <a:rPr lang="en-US" dirty="0" smtClean="0"/>
              <a:t>You will need to submit some of the assignments to RSAND (rsand.lu.im.ntu.edu.tw) to be graded automatically.  </a:t>
            </a:r>
          </a:p>
          <a:p>
            <a:r>
              <a:rPr lang="en-US" dirty="0" smtClean="0"/>
              <a:t>You will need to use R in the final exam. 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altLang="zh-TW" b="1" dirty="0" smtClean="0">
                <a:latin typeface="Times New Roman" pitchFamily="18" charset="0"/>
              </a:rPr>
              <a:t>☼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38380-38B3-496F-8092-3899A638C257}" type="datetime1">
              <a:rPr lang="zh-TW" altLang="en-US" smtClean="0"/>
              <a:t>2017/9/26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Statistics I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EFD16-E680-45A5-8C3B-3965F90C22F4}" type="slidenum">
              <a:rPr lang="en-US" smtClean="0"/>
              <a:t>3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 for Statistics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078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Useful basic data types:</a:t>
            </a:r>
          </a:p>
          <a:p>
            <a:pPr lvl="1"/>
            <a:r>
              <a:rPr lang="en-US" dirty="0" smtClean="0"/>
              <a:t>logical (TRUE/FALSE)</a:t>
            </a:r>
          </a:p>
          <a:p>
            <a:pPr lvl="1"/>
            <a:r>
              <a:rPr lang="en-US" dirty="0" smtClean="0"/>
              <a:t>integer</a:t>
            </a:r>
          </a:p>
          <a:p>
            <a:pPr lvl="1"/>
            <a:r>
              <a:rPr lang="en-US" dirty="0" smtClean="0"/>
              <a:t>double (real number)</a:t>
            </a:r>
          </a:p>
          <a:p>
            <a:pPr lvl="1"/>
            <a:r>
              <a:rPr lang="en-US" dirty="0" smtClean="0"/>
              <a:t>complex (complex number)</a:t>
            </a:r>
          </a:p>
          <a:p>
            <a:pPr lvl="1"/>
            <a:r>
              <a:rPr lang="en-US" dirty="0" smtClean="0"/>
              <a:t>character (string)</a:t>
            </a:r>
          </a:p>
          <a:p>
            <a:r>
              <a:rPr lang="en-US" dirty="0" smtClean="0"/>
              <a:t>Vector: contiguous cells containing data.</a:t>
            </a:r>
          </a:p>
          <a:p>
            <a:pPr lvl="1"/>
            <a:r>
              <a:rPr lang="en-US" dirty="0" smtClean="0"/>
              <a:t>Access through integer indexing operations</a:t>
            </a:r>
          </a:p>
          <a:p>
            <a:pPr lvl="1"/>
            <a:r>
              <a:rPr lang="en-US" dirty="0" smtClean="0"/>
              <a:t>You can construct a vector of: logical, integer, double, complex.</a:t>
            </a:r>
          </a:p>
          <a:p>
            <a:r>
              <a:rPr lang="en-US" dirty="0" smtClean="0"/>
              <a:t>List is a general data structure that can have many elements. </a:t>
            </a:r>
          </a:p>
          <a:p>
            <a:pPr lvl="1"/>
            <a:r>
              <a:rPr lang="en-US" dirty="0" smtClean="0"/>
              <a:t>Each element can be of different types</a:t>
            </a:r>
          </a:p>
          <a:p>
            <a:pPr lvl="1"/>
            <a:r>
              <a:rPr lang="en-US" dirty="0" smtClean="0"/>
              <a:t>Indexing through integer or character strings. </a:t>
            </a:r>
            <a:r>
              <a:rPr lang="en-US" altLang="zh-TW" b="1" dirty="0">
                <a:latin typeface="Times New Roman" pitchFamily="18" charset="0"/>
              </a:rPr>
              <a:t>☼</a:t>
            </a:r>
            <a:endParaRPr lang="en-US" dirty="0" smtClean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38380-38B3-496F-8092-3899A638C257}" type="datetime1">
              <a:rPr lang="zh-TW" altLang="en-US" smtClean="0"/>
              <a:t>2017/9/26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Statistics I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EFD16-E680-45A5-8C3B-3965F90C22F4}" type="slidenum">
              <a:rPr lang="en-US" smtClean="0"/>
              <a:t>30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 Data 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5834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Numbers in R </a:t>
            </a:r>
            <a:r>
              <a:rPr lang="en-US" dirty="0" smtClean="0"/>
              <a:t>can be integer or double.</a:t>
            </a:r>
            <a:endParaRPr lang="en-US" dirty="0"/>
          </a:p>
          <a:p>
            <a:pPr lvl="1"/>
            <a:r>
              <a:rPr lang="en-US" dirty="0" smtClean="0"/>
              <a:t>Add the </a:t>
            </a:r>
            <a:r>
              <a:rPr lang="en-US" dirty="0"/>
              <a:t>L </a:t>
            </a:r>
            <a:r>
              <a:rPr lang="en-US" dirty="0" smtClean="0"/>
              <a:t>suffix if you want integer</a:t>
            </a:r>
            <a:endParaRPr lang="en-US" dirty="0"/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&gt; x1=523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&gt; x2=523L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typeof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(x1)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[1] "double"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typeof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(x2)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[1] "integer"</a:t>
            </a:r>
          </a:p>
          <a:p>
            <a:r>
              <a:rPr lang="en-US" dirty="0" err="1" smtClean="0"/>
              <a:t>typeof</a:t>
            </a:r>
            <a:r>
              <a:rPr lang="en-US" dirty="0" smtClean="0"/>
              <a:t>() returns the low-level data types of a variable.</a:t>
            </a:r>
          </a:p>
          <a:p>
            <a:r>
              <a:rPr lang="en-US" dirty="0" smtClean="0"/>
              <a:t>There </a:t>
            </a:r>
            <a:r>
              <a:rPr lang="en-US" dirty="0"/>
              <a:t>is also a special number </a:t>
            </a:r>
            <a:r>
              <a:rPr lang="en-US" dirty="0" err="1">
                <a:solidFill>
                  <a:srgbClr val="FF0000"/>
                </a:solidFill>
              </a:rPr>
              <a:t>Inf</a:t>
            </a:r>
            <a:r>
              <a:rPr lang="en-US" dirty="0"/>
              <a:t> which represents infinity; </a:t>
            </a:r>
            <a:endParaRPr lang="en-US" dirty="0" smtClean="0"/>
          </a:p>
          <a:p>
            <a:pPr lvl="1"/>
            <a:r>
              <a:rPr lang="en-US" dirty="0"/>
              <a:t>&gt; 1/0</a:t>
            </a:r>
          </a:p>
          <a:p>
            <a:pPr lvl="1"/>
            <a:r>
              <a:rPr lang="en-US" dirty="0"/>
              <a:t>[1] </a:t>
            </a:r>
            <a:r>
              <a:rPr lang="en-US" dirty="0" err="1" smtClean="0"/>
              <a:t>Inf</a:t>
            </a:r>
            <a:endParaRPr lang="en-US" dirty="0" smtClean="0"/>
          </a:p>
          <a:p>
            <a:pPr lvl="1"/>
            <a:r>
              <a:rPr lang="en-US" dirty="0"/>
              <a:t>&gt; 1/</a:t>
            </a:r>
            <a:r>
              <a:rPr lang="en-US" dirty="0" err="1"/>
              <a:t>Inf</a:t>
            </a:r>
            <a:endParaRPr lang="en-US" dirty="0"/>
          </a:p>
          <a:p>
            <a:pPr lvl="1"/>
            <a:r>
              <a:rPr lang="en-US" dirty="0"/>
              <a:t>[1] 0</a:t>
            </a:r>
          </a:p>
          <a:p>
            <a:r>
              <a:rPr lang="en-US" dirty="0" smtClean="0"/>
              <a:t>The </a:t>
            </a:r>
            <a:r>
              <a:rPr lang="en-US" dirty="0"/>
              <a:t>value </a:t>
            </a:r>
            <a:r>
              <a:rPr lang="en-US" dirty="0" err="1">
                <a:solidFill>
                  <a:srgbClr val="FF0000"/>
                </a:solidFill>
              </a:rPr>
              <a:t>NaN</a:t>
            </a:r>
            <a:r>
              <a:rPr lang="en-US" dirty="0"/>
              <a:t> represents an undefined value (“not a number</a:t>
            </a:r>
            <a:r>
              <a:rPr lang="en-US" dirty="0" smtClean="0"/>
              <a:t>”)</a:t>
            </a:r>
          </a:p>
          <a:p>
            <a:pPr lvl="1"/>
            <a:r>
              <a:rPr lang="en-US" dirty="0" smtClean="0"/>
              <a:t>E.g., a </a:t>
            </a:r>
            <a:r>
              <a:rPr lang="en-US" dirty="0"/>
              <a:t>missing </a:t>
            </a:r>
            <a:r>
              <a:rPr lang="en-US" dirty="0" smtClean="0"/>
              <a:t>value or  0/0 </a:t>
            </a:r>
            <a:r>
              <a:rPr lang="en-US" altLang="zh-TW" b="1" dirty="0">
                <a:latin typeface="Times New Roman" pitchFamily="18" charset="0"/>
              </a:rPr>
              <a:t>☼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38380-38B3-496F-8092-3899A638C257}" type="datetime1">
              <a:rPr lang="zh-TW" altLang="en-US" smtClean="0"/>
              <a:t>2017/9/26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Statistics I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EFD16-E680-45A5-8C3B-3965F90C22F4}" type="slidenum">
              <a:rPr lang="en-US" smtClean="0"/>
              <a:t>31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Numbers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4381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All R variables are objects that </a:t>
            </a:r>
            <a:r>
              <a:rPr lang="en-US" dirty="0"/>
              <a:t>can have </a:t>
            </a:r>
            <a:r>
              <a:rPr lang="en-US" dirty="0" smtClean="0"/>
              <a:t>attributes such as</a:t>
            </a:r>
            <a:endParaRPr lang="en-US" dirty="0"/>
          </a:p>
          <a:p>
            <a:pPr lvl="1"/>
            <a:r>
              <a:rPr lang="en-US" dirty="0" smtClean="0"/>
              <a:t>names</a:t>
            </a:r>
            <a:r>
              <a:rPr lang="en-US" dirty="0"/>
              <a:t>, </a:t>
            </a:r>
            <a:r>
              <a:rPr lang="en-US" dirty="0" err="1"/>
              <a:t>dimnames</a:t>
            </a:r>
            <a:endParaRPr lang="en-US" dirty="0"/>
          </a:p>
          <a:p>
            <a:pPr lvl="1"/>
            <a:r>
              <a:rPr lang="en-US" dirty="0"/>
              <a:t>dimensions (e.g. matrices, arrays)</a:t>
            </a:r>
          </a:p>
          <a:p>
            <a:pPr lvl="1"/>
            <a:r>
              <a:rPr lang="en-US" dirty="0"/>
              <a:t>class</a:t>
            </a:r>
          </a:p>
          <a:p>
            <a:pPr lvl="1"/>
            <a:r>
              <a:rPr lang="en-US" dirty="0"/>
              <a:t>length</a:t>
            </a:r>
          </a:p>
          <a:p>
            <a:pPr lvl="1"/>
            <a:r>
              <a:rPr lang="en-US" dirty="0"/>
              <a:t>other user-defined </a:t>
            </a:r>
            <a:r>
              <a:rPr lang="en-US" dirty="0" smtClean="0"/>
              <a:t>attributes/metadata</a:t>
            </a:r>
          </a:p>
          <a:p>
            <a:r>
              <a:rPr lang="en-US" dirty="0" smtClean="0"/>
              <a:t>Attributes </a:t>
            </a:r>
            <a:r>
              <a:rPr lang="en-US" dirty="0"/>
              <a:t>of an object can be accessed using the attributes() function</a:t>
            </a:r>
            <a:r>
              <a:rPr lang="en-US" dirty="0" smtClean="0"/>
              <a:t>.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&gt; a=matrix(0,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nrow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=15,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ncol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=10)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&gt; attributes(a)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$dim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[1] 15 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10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&gt; dim(a)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[1] 15 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10 </a:t>
            </a:r>
            <a:r>
              <a:rPr lang="en-US" altLang="zh-TW" b="1" dirty="0">
                <a:latin typeface="Times New Roman" pitchFamily="18" charset="0"/>
              </a:rPr>
              <a:t>☼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38380-38B3-496F-8092-3899A638C257}" type="datetime1">
              <a:rPr lang="zh-TW" altLang="en-US" smtClean="0"/>
              <a:t>2017/9/26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Statistics I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EFD16-E680-45A5-8C3B-3965F90C22F4}" type="slidenum">
              <a:rPr lang="en-US" smtClean="0"/>
              <a:t>32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Attributes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7895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c() function can be used to create vectors:</a:t>
            </a:r>
          </a:p>
          <a:p>
            <a:pPr lvl="1"/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x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&lt;- c(0.5, 0.6) ## numeric</a:t>
            </a:r>
          </a:p>
          <a:p>
            <a:pPr lvl="1"/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x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&lt;- c(TRUE, FALSE) 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dirty="0" smtClean="0">
                <a:solidFill>
                  <a:srgbClr val="002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## </a:t>
            </a:r>
            <a:r>
              <a:rPr lang="en-US" dirty="0">
                <a:solidFill>
                  <a:srgbClr val="002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logical</a:t>
            </a:r>
          </a:p>
          <a:p>
            <a:pPr lvl="1"/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x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&lt;- c(T, F) 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           </a:t>
            </a:r>
            <a:r>
              <a:rPr lang="en-US" dirty="0" smtClean="0">
                <a:solidFill>
                  <a:srgbClr val="002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## </a:t>
            </a:r>
            <a:r>
              <a:rPr lang="en-US" dirty="0">
                <a:solidFill>
                  <a:srgbClr val="002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logical</a:t>
            </a:r>
          </a:p>
          <a:p>
            <a:pPr lvl="1"/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x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&lt;- c("a", "b", "c") 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  </a:t>
            </a:r>
            <a:r>
              <a:rPr lang="en-US" dirty="0" smtClean="0">
                <a:solidFill>
                  <a:srgbClr val="002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## </a:t>
            </a:r>
            <a:r>
              <a:rPr lang="en-US" dirty="0">
                <a:solidFill>
                  <a:srgbClr val="002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character</a:t>
            </a:r>
          </a:p>
          <a:p>
            <a:pPr lvl="1"/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x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&lt;- 9:29 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              </a:t>
            </a:r>
            <a:r>
              <a:rPr lang="en-US" dirty="0" smtClean="0">
                <a:solidFill>
                  <a:srgbClr val="002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## </a:t>
            </a:r>
            <a:r>
              <a:rPr lang="en-US" dirty="0">
                <a:solidFill>
                  <a:srgbClr val="002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integer</a:t>
            </a:r>
          </a:p>
          <a:p>
            <a:pPr lvl="1"/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x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&lt;- c(1+0i, 2+4i) 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     </a:t>
            </a:r>
            <a:r>
              <a:rPr lang="en-US" dirty="0" smtClean="0">
                <a:solidFill>
                  <a:srgbClr val="002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## </a:t>
            </a:r>
            <a:r>
              <a:rPr lang="en-US" dirty="0">
                <a:solidFill>
                  <a:srgbClr val="002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complex</a:t>
            </a:r>
          </a:p>
          <a:p>
            <a:r>
              <a:rPr lang="en-US" dirty="0" smtClean="0"/>
              <a:t>The vector() function can be used to initialized a vector: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&gt; x &lt;- vector("double", length = 10)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&gt; x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[1] 0 0 0 0 0 0 0 0 0 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0 </a:t>
            </a:r>
            <a:r>
              <a:rPr lang="en-US" altLang="zh-TW" b="1" dirty="0">
                <a:latin typeface="Times New Roman" pitchFamily="18" charset="0"/>
              </a:rPr>
              <a:t>☼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38380-38B3-496F-8092-3899A638C257}" type="datetime1">
              <a:rPr lang="zh-TW" altLang="en-US" smtClean="0"/>
              <a:t>2017/9/26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Statistics I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EFD16-E680-45A5-8C3B-3965F90C22F4}" type="slidenum">
              <a:rPr lang="en-US" smtClean="0"/>
              <a:t>33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Vectors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5848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What will happen?</a:t>
            </a:r>
          </a:p>
          <a:p>
            <a:pPr lvl="1"/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y1 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&lt;-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dirty="0">
                <a:solidFill>
                  <a:srgbClr val="8000FF"/>
                </a:solidFill>
                <a:highlight>
                  <a:srgbClr val="FFFFFF"/>
                </a:highlight>
              </a:rPr>
              <a:t>c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US" dirty="0">
                <a:solidFill>
                  <a:srgbClr val="FF8000"/>
                </a:solidFill>
                <a:highlight>
                  <a:srgbClr val="FFFFFF"/>
                </a:highlight>
              </a:rPr>
              <a:t>1.7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, 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</a:rPr>
              <a:t>"a</a:t>
            </a:r>
            <a:r>
              <a:rPr lang="en-US" dirty="0" smtClean="0">
                <a:solidFill>
                  <a:srgbClr val="808080"/>
                </a:solidFill>
                <a:highlight>
                  <a:srgbClr val="FFFFFF"/>
                </a:highlight>
              </a:rPr>
              <a:t>"</a:t>
            </a:r>
            <a:r>
              <a:rPr lang="en-US" b="1" dirty="0" smtClean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lvl="1"/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y2 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&lt;-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dirty="0">
                <a:solidFill>
                  <a:srgbClr val="8000FF"/>
                </a:solidFill>
                <a:highlight>
                  <a:srgbClr val="FFFFFF"/>
                </a:highlight>
              </a:rPr>
              <a:t>c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US" b="1" dirty="0">
                <a:solidFill>
                  <a:srgbClr val="0000FF"/>
                </a:solidFill>
                <a:highlight>
                  <a:srgbClr val="FFFFFF"/>
                </a:highlight>
              </a:rPr>
              <a:t>TRUE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, </a:t>
            </a:r>
            <a:r>
              <a:rPr lang="en-US" dirty="0">
                <a:solidFill>
                  <a:srgbClr val="FF8000"/>
                </a:solidFill>
                <a:highlight>
                  <a:srgbClr val="FFFFFF"/>
                </a:highlight>
              </a:rPr>
              <a:t>2</a:t>
            </a:r>
            <a:r>
              <a:rPr lang="en-US" b="1" dirty="0" smtClean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lvl="1"/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y3 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&lt;-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dirty="0">
                <a:solidFill>
                  <a:srgbClr val="8000FF"/>
                </a:solidFill>
                <a:highlight>
                  <a:srgbClr val="FFFFFF"/>
                </a:highlight>
              </a:rPr>
              <a:t>c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</a:rPr>
              <a:t>"a"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, </a:t>
            </a:r>
            <a:r>
              <a:rPr lang="en-US" b="1" dirty="0">
                <a:solidFill>
                  <a:srgbClr val="0000FF"/>
                </a:solidFill>
                <a:highlight>
                  <a:srgbClr val="FFFFFF"/>
                </a:highlight>
              </a:rPr>
              <a:t>TRUE</a:t>
            </a:r>
            <a:r>
              <a:rPr lang="en-US" b="1" dirty="0" smtClean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endParaRPr lang="en-US" dirty="0" smtClean="0"/>
          </a:p>
          <a:p>
            <a:r>
              <a:rPr lang="en-US" dirty="0"/>
              <a:t>When different objects are mixed in a vector, </a:t>
            </a:r>
            <a:r>
              <a:rPr lang="en-US" i="1" dirty="0"/>
              <a:t>coercion </a:t>
            </a:r>
            <a:r>
              <a:rPr lang="en-US" dirty="0"/>
              <a:t>occurs so that every element in the vector </a:t>
            </a:r>
            <a:r>
              <a:rPr lang="en-US" dirty="0" smtClean="0"/>
              <a:t>is of </a:t>
            </a:r>
            <a:r>
              <a:rPr lang="en-US" dirty="0"/>
              <a:t>the same class</a:t>
            </a:r>
            <a:r>
              <a:rPr lang="en-US" dirty="0" smtClean="0"/>
              <a:t>.</a:t>
            </a:r>
          </a:p>
          <a:p>
            <a:pPr lvl="1"/>
            <a:r>
              <a:rPr lang="es-ES" dirty="0">
                <a:latin typeface="Consolas" panose="020B0609020204030204" pitchFamily="49" charset="0"/>
                <a:cs typeface="Consolas" panose="020B0609020204030204" pitchFamily="49" charset="0"/>
              </a:rPr>
              <a:t>&gt; y1</a:t>
            </a:r>
          </a:p>
          <a:p>
            <a:pPr lvl="1"/>
            <a:r>
              <a:rPr lang="es-ES" dirty="0">
                <a:latin typeface="Consolas" panose="020B0609020204030204" pitchFamily="49" charset="0"/>
                <a:cs typeface="Consolas" panose="020B0609020204030204" pitchFamily="49" charset="0"/>
              </a:rPr>
              <a:t>[1] "1.7" "a"  </a:t>
            </a:r>
          </a:p>
          <a:p>
            <a:pPr lvl="1"/>
            <a:r>
              <a:rPr lang="es-ES" dirty="0">
                <a:latin typeface="Consolas" panose="020B0609020204030204" pitchFamily="49" charset="0"/>
                <a:cs typeface="Consolas" panose="020B0609020204030204" pitchFamily="49" charset="0"/>
              </a:rPr>
              <a:t>&gt; y2</a:t>
            </a:r>
          </a:p>
          <a:p>
            <a:pPr lvl="1"/>
            <a:r>
              <a:rPr lang="es-ES" dirty="0">
                <a:latin typeface="Consolas" panose="020B0609020204030204" pitchFamily="49" charset="0"/>
                <a:cs typeface="Consolas" panose="020B0609020204030204" pitchFamily="49" charset="0"/>
              </a:rPr>
              <a:t>[1] 1 2</a:t>
            </a:r>
          </a:p>
          <a:p>
            <a:pPr lvl="1"/>
            <a:r>
              <a:rPr lang="es-ES" dirty="0">
                <a:latin typeface="Consolas" panose="020B0609020204030204" pitchFamily="49" charset="0"/>
                <a:cs typeface="Consolas" panose="020B0609020204030204" pitchFamily="49" charset="0"/>
              </a:rPr>
              <a:t>&gt; y3</a:t>
            </a:r>
          </a:p>
          <a:p>
            <a:pPr lvl="1"/>
            <a:r>
              <a:rPr lang="es-ES" dirty="0">
                <a:latin typeface="Consolas" panose="020B0609020204030204" pitchFamily="49" charset="0"/>
                <a:cs typeface="Consolas" panose="020B0609020204030204" pitchFamily="49" charset="0"/>
              </a:rPr>
              <a:t>[1] "a"    "</a:t>
            </a:r>
            <a:r>
              <a:rPr lang="es-ES" dirty="0" smtClean="0">
                <a:latin typeface="Consolas" panose="020B0609020204030204" pitchFamily="49" charset="0"/>
                <a:cs typeface="Consolas" panose="020B0609020204030204" pitchFamily="49" charset="0"/>
              </a:rPr>
              <a:t>TRUE" </a:t>
            </a:r>
            <a:r>
              <a:rPr lang="en-US" altLang="zh-TW" b="1" dirty="0">
                <a:latin typeface="Times New Roman" pitchFamily="18" charset="0"/>
              </a:rPr>
              <a:t>☼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38380-38B3-496F-8092-3899A638C257}" type="datetime1">
              <a:rPr lang="zh-TW" altLang="en-US" smtClean="0"/>
              <a:t>2017/9/26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Statistics I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EFD16-E680-45A5-8C3B-3965F90C22F4}" type="slidenum">
              <a:rPr lang="en-US" smtClean="0"/>
              <a:t>34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Mixing Data Types?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0165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You can explicitly coerce a variable using as.* function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&gt; x &lt;- 0:6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typeof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(x)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[1] "integer"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as.numeric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(x)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[1] 0 1 2 3 4 5 6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as.logical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(x)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[1] FALSE  TRUE 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as.character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(x)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[1] "0" "1" "2" "3" "4" "5" "6"</a:t>
            </a:r>
          </a:p>
          <a:p>
            <a:r>
              <a:rPr lang="en-US" dirty="0" smtClean="0"/>
              <a:t>Note: “numeric” data type is identical to the “double” data type. </a:t>
            </a:r>
            <a:r>
              <a:rPr lang="en-US" altLang="zh-TW" b="1" dirty="0">
                <a:latin typeface="Times New Roman" pitchFamily="18" charset="0"/>
              </a:rPr>
              <a:t>☼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38380-38B3-496F-8092-3899A638C257}" type="datetime1">
              <a:rPr lang="zh-TW" altLang="en-US" smtClean="0"/>
              <a:t>2017/9/26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Statistics I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EFD16-E680-45A5-8C3B-3965F90C22F4}" type="slidenum">
              <a:rPr lang="en-US" smtClean="0"/>
              <a:t>35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Explicit Coercion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3600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Note the limitations of coercion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&gt; x &lt;- c("a", "b", "c")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as.numeric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(x)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[1] NA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NA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NA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Warning message: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NAs introduced by coercion 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as.logical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(x)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[1] NA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NA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NA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as.complex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(x)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[1] NA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NA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NA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Warning message: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NAs introduced by 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coercion </a:t>
            </a:r>
            <a:r>
              <a:rPr lang="en-US" altLang="zh-TW" b="1" dirty="0">
                <a:latin typeface="Times New Roman" pitchFamily="18" charset="0"/>
              </a:rPr>
              <a:t>☼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38380-38B3-496F-8092-3899A638C257}" type="datetime1">
              <a:rPr lang="zh-TW" altLang="en-US" smtClean="0"/>
              <a:t>2017/9/26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Statistics I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EFD16-E680-45A5-8C3B-3965F90C22F4}" type="slidenum">
              <a:rPr lang="en-US" smtClean="0"/>
              <a:t>36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Coercion has Limits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6469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Creating matrix: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&gt; m &lt;- matrix(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nrow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 2,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ncol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 3)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&gt; m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[,1] [,2] [,3]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[1,]   NA  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NA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NA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[2,]   NA  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NA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NA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&gt; dim(m)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[1] 2 3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&gt; attributes(m)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$dim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[1] 2 3</a:t>
            </a:r>
          </a:p>
          <a:p>
            <a:pPr lvl="1"/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38380-38B3-496F-8092-3899A638C257}" type="datetime1">
              <a:rPr lang="zh-TW" altLang="en-US" smtClean="0"/>
              <a:t>2017/9/26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Statistics I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EFD16-E680-45A5-8C3B-3965F90C22F4}" type="slidenum">
              <a:rPr lang="en-US" smtClean="0"/>
              <a:t>37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Matrices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5571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Matrices are constructed </a:t>
            </a:r>
            <a:r>
              <a:rPr lang="en-US" i="1" dirty="0"/>
              <a:t>column-wise</a:t>
            </a:r>
            <a:r>
              <a:rPr lang="en-US" dirty="0"/>
              <a:t>, so entries can be thought of starting in the “upper left” </a:t>
            </a:r>
            <a:r>
              <a:rPr lang="en-US" dirty="0" smtClean="0"/>
              <a:t>corner and </a:t>
            </a:r>
            <a:r>
              <a:rPr lang="en-US" dirty="0"/>
              <a:t>running down the columns</a:t>
            </a:r>
            <a:r>
              <a:rPr lang="en-US" dirty="0" smtClean="0"/>
              <a:t>.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&gt; m &lt;- matrix(1:6,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nrow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 2,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ncol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 3)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&gt; m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[,1] [,2] [,3]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[1,]    1    3    5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[2,]    2    4    6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38380-38B3-496F-8092-3899A638C257}" type="datetime1">
              <a:rPr lang="zh-TW" altLang="en-US" smtClean="0"/>
              <a:t>2017/9/26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Statistics I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EFD16-E680-45A5-8C3B-3965F90C22F4}" type="slidenum">
              <a:rPr lang="en-US" smtClean="0"/>
              <a:t>38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Matrices (cont’d.)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3284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313872"/>
            <a:ext cx="8229600" cy="4876800"/>
          </a:xfrm>
        </p:spPr>
        <p:txBody>
          <a:bodyPr/>
          <a:lstStyle/>
          <a:p>
            <a:r>
              <a:rPr lang="en-US" altLang="zh-TW" dirty="0" smtClean="0"/>
              <a:t>%*%: Matrix multiplication.</a:t>
            </a:r>
          </a:p>
          <a:p>
            <a:r>
              <a:rPr lang="en-US" altLang="zh-TW" dirty="0" smtClean="0"/>
              <a:t>*: Element-by-element Multiplication.</a:t>
            </a:r>
          </a:p>
          <a:p>
            <a:r>
              <a:rPr lang="en-US" altLang="zh-TW" dirty="0" smtClean="0"/>
              <a:t>+ and -: Element-by-element + and -.</a:t>
            </a:r>
          </a:p>
          <a:p>
            <a:endParaRPr lang="en-US" altLang="zh-TW" dirty="0" smtClean="0"/>
          </a:p>
          <a:p>
            <a:pPr marL="0" indent="0">
              <a:buNone/>
            </a:pPr>
            <a:endParaRPr lang="zh-TW" alt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38380-38B3-496F-8092-3899A638C257}" type="datetime1">
              <a:rPr lang="zh-TW" altLang="en-US" smtClean="0"/>
              <a:t>2017/9/26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Statistics I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EFD16-E680-45A5-8C3B-3965F90C22F4}" type="slidenum">
              <a:rPr lang="en-US" smtClean="0"/>
              <a:t>39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57200" y="440436"/>
            <a:ext cx="8229600" cy="990600"/>
          </a:xfrm>
        </p:spPr>
        <p:txBody>
          <a:bodyPr/>
          <a:lstStyle/>
          <a:p>
            <a:r>
              <a:rPr lang="en-US" altLang="zh-TW" dirty="0" smtClean="0"/>
              <a:t>Matrix Operations</a:t>
            </a:r>
            <a:endParaRPr lang="zh-TW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993135" y="2661274"/>
            <a:ext cx="7157729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atinLnBrk="1"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kern="0" dirty="0">
                <a:solidFill>
                  <a:srgbClr val="0000FF"/>
                </a:solidFill>
                <a:latin typeface="Lucida Console" panose="020B060904050402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&gt; a1 = matrix(c(1,2,3,4,5,6), </a:t>
            </a:r>
            <a:r>
              <a:rPr lang="en-US" altLang="zh-TW" kern="0" dirty="0" err="1">
                <a:solidFill>
                  <a:srgbClr val="0000FF"/>
                </a:solidFill>
                <a:latin typeface="Lucida Console" panose="020B060904050402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byrow</a:t>
            </a:r>
            <a:r>
              <a:rPr lang="en-US" altLang="zh-TW" kern="0" dirty="0">
                <a:solidFill>
                  <a:srgbClr val="0000FF"/>
                </a:solidFill>
                <a:latin typeface="Lucida Console" panose="020B060904050402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=FALSE, </a:t>
            </a:r>
            <a:r>
              <a:rPr lang="en-US" altLang="zh-TW" kern="0" dirty="0" err="1">
                <a:solidFill>
                  <a:srgbClr val="0000FF"/>
                </a:solidFill>
                <a:latin typeface="Lucida Console" panose="020B060904050402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ncol</a:t>
            </a:r>
            <a:r>
              <a:rPr lang="en-US" altLang="zh-TW" kern="0" dirty="0">
                <a:solidFill>
                  <a:srgbClr val="0000FF"/>
                </a:solidFill>
                <a:latin typeface="Lucida Console" panose="020B060904050402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=2)</a:t>
            </a:r>
            <a:endParaRPr lang="zh-TW" altLang="zh-TW" kern="100" dirty="0"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latinLnBrk="1"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kern="0" dirty="0">
                <a:solidFill>
                  <a:srgbClr val="0000FF"/>
                </a:solidFill>
                <a:latin typeface="Lucida Console" panose="020B060904050402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&gt; a2 = matrix(c(1,2,3,4,5,6), </a:t>
            </a:r>
            <a:r>
              <a:rPr lang="en-US" altLang="zh-TW" kern="0" dirty="0" err="1">
                <a:solidFill>
                  <a:srgbClr val="0000FF"/>
                </a:solidFill>
                <a:latin typeface="Lucida Console" panose="020B060904050402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byrow</a:t>
            </a:r>
            <a:r>
              <a:rPr lang="en-US" altLang="zh-TW" kern="0" dirty="0">
                <a:solidFill>
                  <a:srgbClr val="0000FF"/>
                </a:solidFill>
                <a:latin typeface="Lucida Console" panose="020B060904050402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=TRUE, </a:t>
            </a:r>
            <a:r>
              <a:rPr lang="en-US" altLang="zh-TW" kern="0" dirty="0" err="1">
                <a:solidFill>
                  <a:srgbClr val="0000FF"/>
                </a:solidFill>
                <a:latin typeface="Lucida Console" panose="020B060904050402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nrow</a:t>
            </a:r>
            <a:r>
              <a:rPr lang="en-US" altLang="zh-TW" kern="0" dirty="0">
                <a:solidFill>
                  <a:srgbClr val="0000FF"/>
                </a:solidFill>
                <a:latin typeface="Lucida Console" panose="020B060904050402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=2)</a:t>
            </a:r>
            <a:endParaRPr lang="zh-TW" altLang="zh-TW" kern="100" dirty="0"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latinLnBrk="1"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kern="0" dirty="0">
                <a:solidFill>
                  <a:srgbClr val="0000FF"/>
                </a:solidFill>
                <a:latin typeface="Lucida Console" panose="020B060904050402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&gt; a3 = matrix(c(1,0,0,0,1,1), </a:t>
            </a:r>
            <a:r>
              <a:rPr lang="en-US" altLang="zh-TW" kern="0" dirty="0" err="1">
                <a:solidFill>
                  <a:srgbClr val="0000FF"/>
                </a:solidFill>
                <a:latin typeface="Lucida Console" panose="020B060904050402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byrow</a:t>
            </a:r>
            <a:r>
              <a:rPr lang="en-US" altLang="zh-TW" kern="0" dirty="0">
                <a:solidFill>
                  <a:srgbClr val="0000FF"/>
                </a:solidFill>
                <a:latin typeface="Lucida Console" panose="020B060904050402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=FALSE, </a:t>
            </a:r>
            <a:r>
              <a:rPr lang="en-US" altLang="zh-TW" kern="0" dirty="0" err="1">
                <a:solidFill>
                  <a:srgbClr val="0000FF"/>
                </a:solidFill>
                <a:latin typeface="Lucida Console" panose="020B060904050402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ncol</a:t>
            </a:r>
            <a:r>
              <a:rPr lang="en-US" altLang="zh-TW" kern="0" dirty="0">
                <a:solidFill>
                  <a:srgbClr val="0000FF"/>
                </a:solidFill>
                <a:latin typeface="Lucida Console" panose="020B060904050402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=2</a:t>
            </a:r>
            <a:r>
              <a:rPr lang="en-US" altLang="zh-TW" kern="0" dirty="0" smtClean="0">
                <a:solidFill>
                  <a:srgbClr val="0000FF"/>
                </a:solidFill>
                <a:latin typeface="Lucida Console" panose="020B060904050402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)</a:t>
            </a:r>
            <a:endParaRPr lang="zh-TW" altLang="zh-TW" kern="100" dirty="0"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latinLnBrk="1"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kern="0" dirty="0">
                <a:solidFill>
                  <a:srgbClr val="0000FF"/>
                </a:solidFill>
                <a:latin typeface="Lucida Console" panose="020B060904050402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&gt; a1</a:t>
            </a:r>
            <a:endParaRPr lang="zh-TW" altLang="zh-TW" kern="100" dirty="0"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latinLnBrk="1"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kern="0" dirty="0">
                <a:solidFill>
                  <a:srgbClr val="000000"/>
                </a:solidFill>
                <a:latin typeface="Lucida Console" panose="020B060904050402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     [,1] [,2]</a:t>
            </a:r>
            <a:endParaRPr lang="zh-TW" altLang="zh-TW" kern="100" dirty="0"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latinLnBrk="1"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kern="0" dirty="0">
                <a:solidFill>
                  <a:srgbClr val="000000"/>
                </a:solidFill>
                <a:latin typeface="Lucida Console" panose="020B060904050402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[1,]    1    4</a:t>
            </a:r>
            <a:endParaRPr lang="zh-TW" altLang="zh-TW" kern="100" dirty="0"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latinLnBrk="1"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kern="0" dirty="0">
                <a:solidFill>
                  <a:srgbClr val="000000"/>
                </a:solidFill>
                <a:latin typeface="Lucida Console" panose="020B060904050402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[2,]    2    5</a:t>
            </a:r>
            <a:endParaRPr lang="zh-TW" altLang="zh-TW" kern="100" dirty="0"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latinLnBrk="1"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kern="0" dirty="0">
                <a:solidFill>
                  <a:srgbClr val="000000"/>
                </a:solidFill>
                <a:latin typeface="Lucida Console" panose="020B060904050402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[3,]    3    6</a:t>
            </a:r>
            <a:endParaRPr lang="zh-TW" altLang="zh-TW" kern="100" dirty="0"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latinLnBrk="1"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kern="0" dirty="0">
                <a:solidFill>
                  <a:srgbClr val="0000FF"/>
                </a:solidFill>
                <a:latin typeface="Lucida Console" panose="020B060904050402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&gt; a2</a:t>
            </a:r>
            <a:endParaRPr lang="zh-TW" altLang="zh-TW" kern="100" dirty="0"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latinLnBrk="1"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kern="0" dirty="0">
                <a:solidFill>
                  <a:srgbClr val="000000"/>
                </a:solidFill>
                <a:latin typeface="Lucida Console" panose="020B060904050402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     [,1] [,2] [,3]</a:t>
            </a:r>
            <a:endParaRPr lang="zh-TW" altLang="zh-TW" kern="100" dirty="0"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latinLnBrk="1"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kern="0" dirty="0">
                <a:solidFill>
                  <a:srgbClr val="000000"/>
                </a:solidFill>
                <a:latin typeface="Lucida Console" panose="020B060904050402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[1,]    1    2    3</a:t>
            </a:r>
            <a:endParaRPr lang="zh-TW" altLang="zh-TW" kern="100" dirty="0"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latinLnBrk="1"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kern="0" dirty="0">
                <a:solidFill>
                  <a:srgbClr val="000000"/>
                </a:solidFill>
                <a:latin typeface="Lucida Console" panose="020B060904050402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[2,]    4    5    6</a:t>
            </a:r>
            <a:endParaRPr lang="zh-TW" altLang="zh-TW" kern="100" dirty="0"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endParaRPr lang="zh-TW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844473" y="4507933"/>
            <a:ext cx="2137124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atinLnBrk="1"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kern="0" dirty="0">
                <a:solidFill>
                  <a:srgbClr val="0000FF"/>
                </a:solidFill>
                <a:latin typeface="Lucida Console" panose="020B060904050402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&gt; a3</a:t>
            </a:r>
            <a:endParaRPr lang="zh-TW" altLang="zh-TW" kern="100" dirty="0"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latinLnBrk="1"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kern="0" dirty="0">
                <a:solidFill>
                  <a:srgbClr val="000000"/>
                </a:solidFill>
                <a:latin typeface="Lucida Console" panose="020B060904050402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     [,1] [,2]</a:t>
            </a:r>
            <a:endParaRPr lang="zh-TW" altLang="zh-TW" kern="100" dirty="0"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latinLnBrk="1"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kern="0" dirty="0">
                <a:solidFill>
                  <a:srgbClr val="000000"/>
                </a:solidFill>
                <a:latin typeface="Lucida Console" panose="020B060904050402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[1,]    1    0</a:t>
            </a:r>
            <a:endParaRPr lang="zh-TW" altLang="zh-TW" kern="100" dirty="0"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latinLnBrk="1"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kern="0" dirty="0">
                <a:solidFill>
                  <a:srgbClr val="000000"/>
                </a:solidFill>
                <a:latin typeface="Lucida Console" panose="020B060904050402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[2,]    0    1</a:t>
            </a:r>
            <a:endParaRPr lang="zh-TW" altLang="zh-TW" kern="100" dirty="0"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latinLnBrk="1"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kern="0" dirty="0">
                <a:solidFill>
                  <a:srgbClr val="000000"/>
                </a:solidFill>
                <a:latin typeface="Lucida Console" panose="020B060904050402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[3,]    0    1</a:t>
            </a:r>
            <a:endParaRPr lang="zh-TW" altLang="zh-TW" kern="100" dirty="0"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latinLnBrk="1"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kern="0" dirty="0">
                <a:solidFill>
                  <a:srgbClr val="0000FF"/>
                </a:solidFill>
                <a:latin typeface="Lucida Console" panose="020B060904050402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&gt; </a:t>
            </a:r>
            <a:endParaRPr lang="zh-TW" altLang="zh-TW" kern="100" dirty="0"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410482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Excel vs. R (and SAS, </a:t>
            </a:r>
            <a:r>
              <a:rPr lang="en-US" dirty="0" err="1" smtClean="0"/>
              <a:t>Matlab</a:t>
            </a:r>
            <a:r>
              <a:rPr lang="en-US" dirty="0" smtClean="0"/>
              <a:t>, SPSS)</a:t>
            </a:r>
          </a:p>
          <a:p>
            <a:r>
              <a:rPr lang="en-US" dirty="0" smtClean="0"/>
              <a:t>Excel provide a powerful </a:t>
            </a:r>
            <a:r>
              <a:rPr lang="en-US" b="1" dirty="0" smtClean="0"/>
              <a:t>direct manipulation environment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User are guided through hints in GUI</a:t>
            </a:r>
          </a:p>
          <a:p>
            <a:pPr lvl="1"/>
            <a:r>
              <a:rPr lang="en-US" dirty="0" smtClean="0"/>
              <a:t>WYSIWYG</a:t>
            </a:r>
          </a:p>
          <a:p>
            <a:pPr lvl="1"/>
            <a:r>
              <a:rPr lang="en-US" dirty="0" smtClean="0"/>
              <a:t>Good for small, simple tasks</a:t>
            </a:r>
          </a:p>
          <a:p>
            <a:pPr lvl="1"/>
            <a:r>
              <a:rPr lang="en-US" dirty="0" smtClean="0"/>
              <a:t>Can perform day-to-day data manipulation and analytics tasks</a:t>
            </a:r>
          </a:p>
          <a:p>
            <a:pPr lvl="1"/>
            <a:r>
              <a:rPr lang="en-US" dirty="0" smtClean="0"/>
              <a:t>Can generate satisfactory graphs</a:t>
            </a:r>
          </a:p>
          <a:p>
            <a:pPr lvl="1"/>
            <a:r>
              <a:rPr lang="en-US" dirty="0" smtClean="0"/>
              <a:t>Can be extended via Visual Basic for Applications (VBA)</a:t>
            </a:r>
            <a:r>
              <a:rPr lang="zh-TW" altLang="en-US" dirty="0" smtClean="0"/>
              <a:t> 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b="1" dirty="0" smtClean="0">
                <a:latin typeface="Times New Roman" pitchFamily="18" charset="0"/>
              </a:rPr>
              <a:t>☼</a:t>
            </a:r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38380-38B3-496F-8092-3899A638C257}" type="datetime1">
              <a:rPr lang="zh-TW" altLang="en-US" smtClean="0"/>
              <a:t>2017/9/26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Statistics I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EFD16-E680-45A5-8C3B-3965F90C22F4}" type="slidenum">
              <a:rPr lang="en-US" smtClean="0"/>
              <a:t>4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Excel Strength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1247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38380-38B3-496F-8092-3899A638C257}" type="datetime1">
              <a:rPr lang="zh-TW" altLang="en-US" smtClean="0"/>
              <a:t>2017/9/26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Statistics I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EFD16-E680-45A5-8C3B-3965F90C22F4}" type="slidenum">
              <a:rPr lang="en-US" smtClean="0"/>
              <a:t>40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Matrix Operations</a:t>
            </a:r>
            <a:endParaRPr lang="zh-TW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670035" y="449072"/>
            <a:ext cx="2630983" cy="378565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latinLnBrk="1"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sz="1600" kern="0" dirty="0" smtClean="0">
                <a:solidFill>
                  <a:srgbClr val="0000FF"/>
                </a:solidFill>
                <a:latin typeface="Lucida Console" panose="020B060904050402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&gt; </a:t>
            </a:r>
            <a:r>
              <a:rPr lang="en-US" altLang="zh-TW" sz="1600" kern="0" dirty="0">
                <a:solidFill>
                  <a:srgbClr val="0000FF"/>
                </a:solidFill>
                <a:latin typeface="Lucida Console" panose="020B060904050402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a1</a:t>
            </a:r>
            <a:endParaRPr lang="zh-TW" altLang="zh-TW" sz="1600" kern="100" dirty="0"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latinLnBrk="1"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sz="1600" kern="0" dirty="0">
                <a:solidFill>
                  <a:srgbClr val="000000"/>
                </a:solidFill>
                <a:latin typeface="Lucida Console" panose="020B060904050402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     [,1] [,2]</a:t>
            </a:r>
            <a:endParaRPr lang="zh-TW" altLang="zh-TW" sz="1600" kern="100" dirty="0"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latinLnBrk="1"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sz="1600" kern="0" dirty="0">
                <a:solidFill>
                  <a:srgbClr val="000000"/>
                </a:solidFill>
                <a:latin typeface="Lucida Console" panose="020B060904050402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[1,]    1    4</a:t>
            </a:r>
            <a:endParaRPr lang="zh-TW" altLang="zh-TW" sz="1600" kern="100" dirty="0"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latinLnBrk="1"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sz="1600" kern="0" dirty="0">
                <a:solidFill>
                  <a:srgbClr val="000000"/>
                </a:solidFill>
                <a:latin typeface="Lucida Console" panose="020B060904050402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[2,]    2    5</a:t>
            </a:r>
            <a:endParaRPr lang="zh-TW" altLang="zh-TW" sz="1600" kern="100" dirty="0"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latinLnBrk="1"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sz="1600" kern="0" dirty="0">
                <a:solidFill>
                  <a:srgbClr val="000000"/>
                </a:solidFill>
                <a:latin typeface="Lucida Console" panose="020B060904050402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[3,]    3    6</a:t>
            </a:r>
            <a:endParaRPr lang="zh-TW" altLang="zh-TW" sz="1600" kern="100" dirty="0"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latinLnBrk="1"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sz="1600" kern="0" dirty="0">
                <a:solidFill>
                  <a:srgbClr val="0000FF"/>
                </a:solidFill>
                <a:latin typeface="Lucida Console" panose="020B060904050402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&gt; a2</a:t>
            </a:r>
            <a:endParaRPr lang="zh-TW" altLang="zh-TW" sz="1600" kern="100" dirty="0"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latinLnBrk="1"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sz="1600" kern="0" dirty="0">
                <a:solidFill>
                  <a:srgbClr val="000000"/>
                </a:solidFill>
                <a:latin typeface="Lucida Console" panose="020B060904050402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     [,1] [,2] [,3]</a:t>
            </a:r>
            <a:endParaRPr lang="zh-TW" altLang="zh-TW" sz="1600" kern="100" dirty="0"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latinLnBrk="1"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sz="1600" kern="0" dirty="0">
                <a:solidFill>
                  <a:srgbClr val="000000"/>
                </a:solidFill>
                <a:latin typeface="Lucida Console" panose="020B060904050402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[1,]    1    2    3</a:t>
            </a:r>
            <a:endParaRPr lang="zh-TW" altLang="zh-TW" sz="1600" kern="100" dirty="0"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latinLnBrk="1"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sz="1600" kern="0" dirty="0">
                <a:solidFill>
                  <a:srgbClr val="000000"/>
                </a:solidFill>
                <a:latin typeface="Lucida Console" panose="020B060904050402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[2,]    4    5    6</a:t>
            </a:r>
            <a:endParaRPr lang="zh-TW" altLang="zh-TW" sz="1600" kern="100" dirty="0"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latinLnBrk="1"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sz="1600" kern="0" dirty="0">
                <a:solidFill>
                  <a:srgbClr val="0000FF"/>
                </a:solidFill>
                <a:latin typeface="Lucida Console" panose="020B060904050402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&gt; a3</a:t>
            </a:r>
            <a:endParaRPr lang="zh-TW" altLang="zh-TW" sz="1600" kern="100" dirty="0"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latinLnBrk="1"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sz="1600" kern="0" dirty="0">
                <a:solidFill>
                  <a:srgbClr val="000000"/>
                </a:solidFill>
                <a:latin typeface="Lucida Console" panose="020B060904050402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     [,1] [,2]</a:t>
            </a:r>
            <a:endParaRPr lang="zh-TW" altLang="zh-TW" sz="1600" kern="100" dirty="0"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latinLnBrk="1"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sz="1600" kern="0" dirty="0">
                <a:solidFill>
                  <a:srgbClr val="000000"/>
                </a:solidFill>
                <a:latin typeface="Lucida Console" panose="020B060904050402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[1,]    1    0</a:t>
            </a:r>
            <a:endParaRPr lang="zh-TW" altLang="zh-TW" sz="1600" kern="100" dirty="0"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latinLnBrk="1"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sz="1600" kern="0" dirty="0">
                <a:solidFill>
                  <a:srgbClr val="000000"/>
                </a:solidFill>
                <a:latin typeface="Lucida Console" panose="020B060904050402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[2,]    0    1</a:t>
            </a:r>
            <a:endParaRPr lang="zh-TW" altLang="zh-TW" sz="1600" kern="100" dirty="0"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latinLnBrk="1"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sz="1600" kern="0" dirty="0">
                <a:solidFill>
                  <a:srgbClr val="000000"/>
                </a:solidFill>
                <a:latin typeface="Lucida Console" panose="020B060904050402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[3,]    0    1</a:t>
            </a:r>
            <a:endParaRPr lang="zh-TW" altLang="zh-TW" sz="1600" kern="100" dirty="0"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latinLnBrk="1"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sz="1600" kern="0" dirty="0">
                <a:solidFill>
                  <a:srgbClr val="0000FF"/>
                </a:solidFill>
                <a:latin typeface="Lucida Console" panose="020B060904050402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&gt; </a:t>
            </a:r>
            <a:endParaRPr lang="zh-TW" altLang="en-US" sz="1600" dirty="0"/>
          </a:p>
        </p:txBody>
      </p:sp>
      <p:sp>
        <p:nvSpPr>
          <p:cNvPr id="8" name="TextBox 7"/>
          <p:cNvSpPr txBox="1"/>
          <p:nvPr/>
        </p:nvSpPr>
        <p:spPr>
          <a:xfrm>
            <a:off x="129058" y="1524000"/>
            <a:ext cx="6599884" cy="4801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atinLnBrk="1"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kern="0" dirty="0">
                <a:solidFill>
                  <a:srgbClr val="0000FF"/>
                </a:solidFill>
                <a:latin typeface="Lucida Console" panose="020B060904050402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&gt; #matrix multiplication</a:t>
            </a:r>
            <a:endParaRPr lang="zh-TW" altLang="zh-TW" kern="100" dirty="0"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latinLnBrk="1"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kern="0" dirty="0">
                <a:solidFill>
                  <a:srgbClr val="0000FF"/>
                </a:solidFill>
                <a:latin typeface="Lucida Console" panose="020B060904050402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&gt; a1 %*% a2</a:t>
            </a:r>
            <a:endParaRPr lang="zh-TW" altLang="zh-TW" kern="100" dirty="0"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latinLnBrk="1"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kern="0" dirty="0">
                <a:solidFill>
                  <a:srgbClr val="000000"/>
                </a:solidFill>
                <a:latin typeface="Lucida Console" panose="020B060904050402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     [,1] [,2] [,3]</a:t>
            </a:r>
            <a:endParaRPr lang="zh-TW" altLang="zh-TW" kern="100" dirty="0"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latinLnBrk="1"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kern="0" dirty="0">
                <a:solidFill>
                  <a:srgbClr val="000000"/>
                </a:solidFill>
                <a:latin typeface="Lucida Console" panose="020B060904050402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[1,]   17   22   27</a:t>
            </a:r>
            <a:endParaRPr lang="zh-TW" altLang="zh-TW" kern="100" dirty="0"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latinLnBrk="1"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kern="0" dirty="0">
                <a:solidFill>
                  <a:srgbClr val="000000"/>
                </a:solidFill>
                <a:latin typeface="Lucida Console" panose="020B060904050402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[2,]   22   29   36</a:t>
            </a:r>
            <a:endParaRPr lang="zh-TW" altLang="zh-TW" kern="100" dirty="0"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latinLnBrk="1"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kern="0" dirty="0">
                <a:solidFill>
                  <a:srgbClr val="000000"/>
                </a:solidFill>
                <a:latin typeface="Lucida Console" panose="020B060904050402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[3,]   27   36   45</a:t>
            </a:r>
            <a:endParaRPr lang="zh-TW" altLang="zh-TW" kern="100" dirty="0"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latinLnBrk="1"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kern="0" dirty="0">
                <a:solidFill>
                  <a:srgbClr val="0000FF"/>
                </a:solidFill>
                <a:latin typeface="Lucida Console" panose="020B060904050402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&gt; a1 %*% a3</a:t>
            </a:r>
            <a:endParaRPr lang="zh-TW" altLang="zh-TW" kern="100" dirty="0"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latinLnBrk="1"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kern="0" dirty="0">
                <a:solidFill>
                  <a:srgbClr val="C5060B"/>
                </a:solidFill>
                <a:latin typeface="Lucida Console" panose="020B060904050402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Error in a1 %*% a3 : non-conformable arguments</a:t>
            </a:r>
            <a:endParaRPr lang="zh-TW" altLang="zh-TW" kern="100" dirty="0"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latinLnBrk="1"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kern="0" dirty="0">
                <a:solidFill>
                  <a:srgbClr val="0000FF"/>
                </a:solidFill>
                <a:latin typeface="Lucida Console" panose="020B060904050402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&gt; #element-by-element operations</a:t>
            </a:r>
            <a:endParaRPr lang="zh-TW" altLang="zh-TW" kern="100" dirty="0"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latinLnBrk="1"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kern="0" dirty="0">
                <a:solidFill>
                  <a:srgbClr val="0000FF"/>
                </a:solidFill>
                <a:latin typeface="Lucida Console" panose="020B060904050402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&gt; a1 * a2</a:t>
            </a:r>
            <a:endParaRPr lang="zh-TW" altLang="zh-TW" kern="100" dirty="0"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latinLnBrk="1"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kern="0" dirty="0">
                <a:solidFill>
                  <a:srgbClr val="C5060B"/>
                </a:solidFill>
                <a:latin typeface="Lucida Console" panose="020B060904050402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Error in a1 * a2 : non-conformable arrays</a:t>
            </a:r>
            <a:endParaRPr lang="zh-TW" altLang="zh-TW" kern="100" dirty="0"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latinLnBrk="1"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kern="0" dirty="0">
                <a:solidFill>
                  <a:srgbClr val="0000FF"/>
                </a:solidFill>
                <a:latin typeface="Lucida Console" panose="020B060904050402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&gt; a1 * a3</a:t>
            </a:r>
            <a:endParaRPr lang="zh-TW" altLang="zh-TW" kern="100" dirty="0"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latinLnBrk="1"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kern="0" dirty="0">
                <a:solidFill>
                  <a:srgbClr val="000000"/>
                </a:solidFill>
                <a:latin typeface="Lucida Console" panose="020B060904050402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     [,1] [,2]</a:t>
            </a:r>
            <a:endParaRPr lang="zh-TW" altLang="zh-TW" kern="100" dirty="0"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latinLnBrk="1"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kern="0" dirty="0">
                <a:solidFill>
                  <a:srgbClr val="000000"/>
                </a:solidFill>
                <a:latin typeface="Lucida Console" panose="020B060904050402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[1,]    1    0</a:t>
            </a:r>
            <a:endParaRPr lang="zh-TW" altLang="zh-TW" kern="100" dirty="0"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latinLnBrk="1"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kern="0" dirty="0">
                <a:solidFill>
                  <a:srgbClr val="000000"/>
                </a:solidFill>
                <a:latin typeface="Lucida Console" panose="020B060904050402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[2,]    0    5</a:t>
            </a:r>
            <a:endParaRPr lang="zh-TW" altLang="zh-TW" kern="100" dirty="0"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latinLnBrk="1"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TW" kern="0" dirty="0">
                <a:solidFill>
                  <a:srgbClr val="000000"/>
                </a:solidFill>
                <a:latin typeface="Lucida Console" panose="020B060904050402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[3,]    0    6</a:t>
            </a:r>
            <a:endParaRPr lang="zh-TW" altLang="zh-TW" kern="100" dirty="0"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9782119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Matrices can be created by </a:t>
            </a:r>
            <a:r>
              <a:rPr lang="en-US" i="1" dirty="0"/>
              <a:t>column-binding </a:t>
            </a:r>
            <a:r>
              <a:rPr lang="en-US" dirty="0"/>
              <a:t>or </a:t>
            </a:r>
            <a:r>
              <a:rPr lang="en-US" i="1" dirty="0"/>
              <a:t>row-binding </a:t>
            </a:r>
            <a:r>
              <a:rPr lang="en-US" dirty="0"/>
              <a:t>with </a:t>
            </a:r>
            <a:r>
              <a:rPr lang="en-US" dirty="0" err="1"/>
              <a:t>cbind</a:t>
            </a:r>
            <a:r>
              <a:rPr lang="en-US" dirty="0"/>
              <a:t>() and </a:t>
            </a:r>
            <a:r>
              <a:rPr lang="en-US" dirty="0" err="1"/>
              <a:t>rbind</a:t>
            </a:r>
            <a:r>
              <a:rPr lang="en-US" dirty="0" smtClean="0"/>
              <a:t>().</a:t>
            </a:r>
          </a:p>
          <a:p>
            <a:pPr lvl="1"/>
            <a:r>
              <a:rPr lang="es-ES" dirty="0">
                <a:latin typeface="Consolas" panose="020B0609020204030204" pitchFamily="49" charset="0"/>
                <a:cs typeface="Consolas" panose="020B0609020204030204" pitchFamily="49" charset="0"/>
              </a:rPr>
              <a:t>&gt; x &lt;- 1:3</a:t>
            </a:r>
          </a:p>
          <a:p>
            <a:pPr lvl="1"/>
            <a:r>
              <a:rPr lang="es-ES" dirty="0">
                <a:latin typeface="Consolas" panose="020B0609020204030204" pitchFamily="49" charset="0"/>
                <a:cs typeface="Consolas" panose="020B0609020204030204" pitchFamily="49" charset="0"/>
              </a:rPr>
              <a:t>&gt; y &lt;- 10:12</a:t>
            </a:r>
          </a:p>
          <a:p>
            <a:pPr lvl="1"/>
            <a:r>
              <a:rPr lang="es-ES" dirty="0"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s-ES" dirty="0" err="1">
                <a:latin typeface="Consolas" panose="020B0609020204030204" pitchFamily="49" charset="0"/>
                <a:cs typeface="Consolas" panose="020B0609020204030204" pitchFamily="49" charset="0"/>
              </a:rPr>
              <a:t>cbind</a:t>
            </a:r>
            <a:r>
              <a:rPr lang="es-ES" dirty="0">
                <a:latin typeface="Consolas" panose="020B0609020204030204" pitchFamily="49" charset="0"/>
                <a:cs typeface="Consolas" panose="020B0609020204030204" pitchFamily="49" charset="0"/>
              </a:rPr>
              <a:t>(x, y)</a:t>
            </a:r>
          </a:p>
          <a:p>
            <a:pPr lvl="1"/>
            <a:r>
              <a:rPr lang="es-ES" dirty="0">
                <a:latin typeface="Consolas" panose="020B0609020204030204" pitchFamily="49" charset="0"/>
                <a:cs typeface="Consolas" panose="020B0609020204030204" pitchFamily="49" charset="0"/>
              </a:rPr>
              <a:t>     x  y</a:t>
            </a:r>
          </a:p>
          <a:p>
            <a:pPr lvl="1"/>
            <a:r>
              <a:rPr lang="es-ES" dirty="0">
                <a:latin typeface="Consolas" panose="020B0609020204030204" pitchFamily="49" charset="0"/>
                <a:cs typeface="Consolas" panose="020B0609020204030204" pitchFamily="49" charset="0"/>
              </a:rPr>
              <a:t>[1,] 1 10</a:t>
            </a:r>
          </a:p>
          <a:p>
            <a:pPr lvl="1"/>
            <a:r>
              <a:rPr lang="es-ES" dirty="0">
                <a:latin typeface="Consolas" panose="020B0609020204030204" pitchFamily="49" charset="0"/>
                <a:cs typeface="Consolas" panose="020B0609020204030204" pitchFamily="49" charset="0"/>
              </a:rPr>
              <a:t>[2,] 2 11</a:t>
            </a:r>
          </a:p>
          <a:p>
            <a:pPr lvl="1"/>
            <a:r>
              <a:rPr lang="es-ES" dirty="0">
                <a:latin typeface="Consolas" panose="020B0609020204030204" pitchFamily="49" charset="0"/>
                <a:cs typeface="Consolas" panose="020B0609020204030204" pitchFamily="49" charset="0"/>
              </a:rPr>
              <a:t>[3,] 3 12</a:t>
            </a:r>
          </a:p>
          <a:p>
            <a:pPr lvl="1"/>
            <a:r>
              <a:rPr lang="es-ES" dirty="0"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s-ES" dirty="0" err="1">
                <a:latin typeface="Consolas" panose="020B0609020204030204" pitchFamily="49" charset="0"/>
                <a:cs typeface="Consolas" panose="020B0609020204030204" pitchFamily="49" charset="0"/>
              </a:rPr>
              <a:t>rbind</a:t>
            </a:r>
            <a:r>
              <a:rPr lang="es-ES" dirty="0">
                <a:latin typeface="Consolas" panose="020B0609020204030204" pitchFamily="49" charset="0"/>
                <a:cs typeface="Consolas" panose="020B0609020204030204" pitchFamily="49" charset="0"/>
              </a:rPr>
              <a:t>(x, y)</a:t>
            </a:r>
          </a:p>
          <a:p>
            <a:pPr lvl="1"/>
            <a:r>
              <a:rPr lang="es-ES" dirty="0">
                <a:latin typeface="Consolas" panose="020B0609020204030204" pitchFamily="49" charset="0"/>
                <a:cs typeface="Consolas" panose="020B0609020204030204" pitchFamily="49" charset="0"/>
              </a:rPr>
              <a:t>  [,1] [,2] [,3]</a:t>
            </a:r>
          </a:p>
          <a:p>
            <a:pPr lvl="1"/>
            <a:r>
              <a:rPr lang="es-ES" dirty="0">
                <a:latin typeface="Consolas" panose="020B0609020204030204" pitchFamily="49" charset="0"/>
                <a:cs typeface="Consolas" panose="020B0609020204030204" pitchFamily="49" charset="0"/>
              </a:rPr>
              <a:t>x    1    2    3</a:t>
            </a:r>
          </a:p>
          <a:p>
            <a:pPr lvl="1"/>
            <a:r>
              <a:rPr lang="es-ES" dirty="0">
                <a:latin typeface="Consolas" panose="020B0609020204030204" pitchFamily="49" charset="0"/>
                <a:cs typeface="Consolas" panose="020B0609020204030204" pitchFamily="49" charset="0"/>
              </a:rPr>
              <a:t>y   10   11   12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38380-38B3-496F-8092-3899A638C257}" type="datetime1">
              <a:rPr lang="zh-TW" altLang="en-US" smtClean="0"/>
              <a:t>2017/9/26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Statistics I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EFD16-E680-45A5-8C3B-3965F90C22F4}" type="slidenum">
              <a:rPr lang="en-US" smtClean="0"/>
              <a:t>41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cbind</a:t>
            </a:r>
            <a:r>
              <a:rPr lang="en-US" dirty="0" smtClean="0"/>
              <a:t> and </a:t>
            </a:r>
            <a:r>
              <a:rPr lang="en-US" dirty="0" err="1" smtClean="0"/>
              <a:t>rbind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1935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376516"/>
            <a:ext cx="8229600" cy="5100484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Lists are a special type of vector that can contain elements of </a:t>
            </a:r>
            <a:r>
              <a:rPr lang="en-US" dirty="0">
                <a:solidFill>
                  <a:srgbClr val="FF0000"/>
                </a:solidFill>
              </a:rPr>
              <a:t>different classes. </a:t>
            </a:r>
            <a:endParaRPr lang="en-US" dirty="0" smtClean="0">
              <a:solidFill>
                <a:srgbClr val="FF0000"/>
              </a:solidFill>
            </a:endParaRPr>
          </a:p>
          <a:p>
            <a:r>
              <a:rPr lang="en-US" dirty="0" smtClean="0"/>
              <a:t>Lists </a:t>
            </a:r>
            <a:r>
              <a:rPr lang="en-US" dirty="0"/>
              <a:t>are a </a:t>
            </a:r>
            <a:r>
              <a:rPr lang="en-US" dirty="0" smtClean="0"/>
              <a:t>very important </a:t>
            </a:r>
            <a:r>
              <a:rPr lang="en-US" dirty="0"/>
              <a:t>data type in R and you should get to know them well</a:t>
            </a:r>
            <a:r>
              <a:rPr lang="en-US" dirty="0" smtClean="0"/>
              <a:t>.</a:t>
            </a:r>
          </a:p>
          <a:p>
            <a:r>
              <a:rPr lang="en-US" dirty="0" smtClean="0"/>
              <a:t>Similar to the “dictionary” in Python or associative array in PHP.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&gt; x &lt;- list(1, "a", TRUE, 1 + 4i)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&gt; x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[[1]]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[1] 1</a:t>
            </a:r>
          </a:p>
          <a:p>
            <a:pPr lvl="1"/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[[2]]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[1] "a"</a:t>
            </a:r>
          </a:p>
          <a:p>
            <a:pPr lvl="1"/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[[3]]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[1] TRUE</a:t>
            </a:r>
          </a:p>
          <a:p>
            <a:pPr lvl="1"/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[[4]]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[1] 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1+4i </a:t>
            </a:r>
            <a:r>
              <a:rPr lang="en-US" altLang="zh-TW" b="1" dirty="0">
                <a:latin typeface="Times New Roman" pitchFamily="18" charset="0"/>
              </a:rPr>
              <a:t>☼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38380-38B3-496F-8092-3899A638C257}" type="datetime1">
              <a:rPr lang="zh-TW" altLang="en-US" smtClean="0"/>
              <a:t>2017/9/26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Statistics I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EFD16-E680-45A5-8C3B-3965F90C22F4}" type="slidenum">
              <a:rPr lang="en-US" smtClean="0"/>
              <a:t>42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9430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600199"/>
            <a:ext cx="8229600" cy="5125065"/>
          </a:xfrm>
        </p:spPr>
        <p:txBody>
          <a:bodyPr>
            <a:normAutofit fontScale="92500"/>
          </a:bodyPr>
          <a:lstStyle/>
          <a:p>
            <a:r>
              <a:rPr lang="en-US" dirty="0"/>
              <a:t>Data frames are used to store tabular data</a:t>
            </a:r>
          </a:p>
          <a:p>
            <a:r>
              <a:rPr lang="en-US" dirty="0"/>
              <a:t>They are represented as a special type of list where every element of the list has to have </a:t>
            </a:r>
            <a:r>
              <a:rPr lang="en-US" dirty="0" smtClean="0"/>
              <a:t>the same </a:t>
            </a:r>
            <a:r>
              <a:rPr lang="en-US" dirty="0"/>
              <a:t>length</a:t>
            </a:r>
          </a:p>
          <a:p>
            <a:r>
              <a:rPr lang="en-US" dirty="0"/>
              <a:t>Each element of the list can be thought of as a column and the length of each element of the </a:t>
            </a:r>
            <a:r>
              <a:rPr lang="en-US" dirty="0" smtClean="0"/>
              <a:t>list is </a:t>
            </a:r>
            <a:r>
              <a:rPr lang="en-US" dirty="0"/>
              <a:t>the number of rows</a:t>
            </a:r>
          </a:p>
          <a:p>
            <a:r>
              <a:rPr lang="en-US" dirty="0"/>
              <a:t>Unlike matrices, data frames can store different classes of objects in each column (just like lists);</a:t>
            </a:r>
          </a:p>
          <a:p>
            <a:r>
              <a:rPr lang="en-US" dirty="0"/>
              <a:t>matrices must have every element be the same class</a:t>
            </a:r>
          </a:p>
          <a:p>
            <a:r>
              <a:rPr lang="en-US" dirty="0"/>
              <a:t>Data frames also have a special attribute called </a:t>
            </a:r>
            <a:r>
              <a:rPr lang="en-US" dirty="0" err="1"/>
              <a:t>row.names</a:t>
            </a:r>
            <a:endParaRPr lang="en-US" dirty="0"/>
          </a:p>
          <a:p>
            <a:r>
              <a:rPr lang="en-US" dirty="0"/>
              <a:t>Data frames are usually created by calling </a:t>
            </a:r>
            <a:r>
              <a:rPr lang="en-US" dirty="0" err="1"/>
              <a:t>read.table</a:t>
            </a:r>
            <a:r>
              <a:rPr lang="en-US" dirty="0"/>
              <a:t>() or read.csv()</a:t>
            </a:r>
          </a:p>
          <a:p>
            <a:r>
              <a:rPr lang="en-US" dirty="0"/>
              <a:t>Can be converted to a matrix by calling </a:t>
            </a:r>
            <a:r>
              <a:rPr lang="en-US" dirty="0" err="1"/>
              <a:t>data.matrix</a:t>
            </a:r>
            <a:r>
              <a:rPr lang="en-US" dirty="0" smtClean="0"/>
              <a:t>() or </a:t>
            </a:r>
            <a:r>
              <a:rPr lang="en-US" dirty="0" err="1" smtClean="0"/>
              <a:t>as.matrix</a:t>
            </a:r>
            <a:r>
              <a:rPr lang="en-US" dirty="0" smtClean="0"/>
              <a:t>() </a:t>
            </a:r>
            <a:r>
              <a:rPr lang="en-US" altLang="zh-TW" b="1" dirty="0">
                <a:latin typeface="Times New Roman" pitchFamily="18" charset="0"/>
              </a:rPr>
              <a:t>☼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38380-38B3-496F-8092-3899A638C257}" type="datetime1">
              <a:rPr lang="zh-TW" altLang="en-US" smtClean="0"/>
              <a:t>2017/9/26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Statistics I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EFD16-E680-45A5-8C3B-3965F90C22F4}" type="slidenum">
              <a:rPr lang="en-US" smtClean="0"/>
              <a:t>43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Frame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4140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Missing values are denoted by NA or </a:t>
            </a:r>
            <a:r>
              <a:rPr lang="en-US" dirty="0" err="1"/>
              <a:t>NaN</a:t>
            </a:r>
            <a:r>
              <a:rPr lang="en-US" dirty="0"/>
              <a:t> for undefined mathematical operations.</a:t>
            </a:r>
          </a:p>
          <a:p>
            <a:pPr lvl="1"/>
            <a:r>
              <a:rPr lang="en-US" dirty="0"/>
              <a:t>is.na() is used to test objects if they are NA</a:t>
            </a:r>
          </a:p>
          <a:p>
            <a:pPr lvl="1"/>
            <a:r>
              <a:rPr lang="en-US" dirty="0" err="1"/>
              <a:t>is.nan</a:t>
            </a:r>
            <a:r>
              <a:rPr lang="en-US" dirty="0"/>
              <a:t>() is used to test for </a:t>
            </a:r>
            <a:r>
              <a:rPr lang="en-US" dirty="0" err="1"/>
              <a:t>NaN</a:t>
            </a:r>
            <a:endParaRPr lang="en-US" dirty="0"/>
          </a:p>
          <a:p>
            <a:r>
              <a:rPr lang="en-US" dirty="0" smtClean="0"/>
              <a:t>A </a:t>
            </a:r>
            <a:r>
              <a:rPr lang="en-US" dirty="0" err="1"/>
              <a:t>NaN</a:t>
            </a:r>
            <a:r>
              <a:rPr lang="en-US" dirty="0"/>
              <a:t> value is also NA but the converse is not </a:t>
            </a:r>
            <a:r>
              <a:rPr lang="en-US" dirty="0" smtClean="0"/>
              <a:t>true.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&gt; x1 &lt;- c(1, 2, NA, 10, 3)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&gt; is.na(x1)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[1] FALSE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FALSE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TRUE FALSE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FALSE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is.nan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(x1)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[1] FALSE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FALSE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FALSE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FALSE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FALSE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&gt; x2 &lt;- c(1, 2,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NaN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NA, 4)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&gt; is.na(x2)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[1] FALSE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FALSE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TRUE 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FALSE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is.nan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(x2)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[1] FALSE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FALSE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TRUE FALSE </a:t>
            </a: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FALSE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b="1" dirty="0">
                <a:latin typeface="Times New Roman" pitchFamily="18" charset="0"/>
              </a:rPr>
              <a:t>☼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38380-38B3-496F-8092-3899A638C257}" type="datetime1">
              <a:rPr lang="zh-TW" altLang="en-US" smtClean="0"/>
              <a:t>2017/9/26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Statistics I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EFD16-E680-45A5-8C3B-3965F90C22F4}" type="slidenum">
              <a:rPr lang="en-US" smtClean="0"/>
              <a:t>44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Missing Values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311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 objects can also have names, which is very useful for writing readable code and </a:t>
            </a:r>
            <a:r>
              <a:rPr lang="en-US" dirty="0" smtClean="0"/>
              <a:t>self-describing objects.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&gt; x &lt;- 1:3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&gt; names(x)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&gt; NULL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&gt; names(x) &lt;- c("foo", "bar", "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norf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")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&gt; x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foo  bar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norf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1    2    3 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&gt; names(x)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[1] "foo"  "bar"  "</a:t>
            </a: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norf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38380-38B3-496F-8092-3899A638C257}" type="datetime1">
              <a:rPr lang="zh-TW" altLang="en-US" smtClean="0"/>
              <a:t>2017/9/26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Statistics I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EFD16-E680-45A5-8C3B-3965F90C22F4}" type="slidenum">
              <a:rPr lang="en-US" smtClean="0"/>
              <a:t>45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Names: Vectors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7269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600200"/>
            <a:ext cx="4419600" cy="487680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List can be indexed by names or integers</a:t>
            </a:r>
          </a:p>
          <a:p>
            <a:pPr lvl="1"/>
            <a: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  <a:t>&gt; x &lt;- list(a = 1, b = 2, c = 3, d="hello")</a:t>
            </a:r>
          </a:p>
          <a:p>
            <a:pPr lvl="1"/>
            <a: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  <a:t>&gt; x</a:t>
            </a:r>
          </a:p>
          <a:p>
            <a:pPr lvl="1"/>
            <a: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  <a:t>$a</a:t>
            </a:r>
          </a:p>
          <a:p>
            <a:pPr lvl="1"/>
            <a: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  <a:t>[1] 1</a:t>
            </a:r>
          </a:p>
          <a:p>
            <a:pPr lvl="1"/>
            <a:endParaRPr lang="it-IT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  <a:t>$b</a:t>
            </a:r>
          </a:p>
          <a:p>
            <a:pPr lvl="1"/>
            <a: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  <a:t>[1] 2</a:t>
            </a:r>
          </a:p>
          <a:p>
            <a:pPr lvl="1"/>
            <a:endParaRPr lang="it-IT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  <a:t>$c</a:t>
            </a:r>
          </a:p>
          <a:p>
            <a:pPr lvl="1"/>
            <a: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  <a:t>[1] 3</a:t>
            </a:r>
          </a:p>
          <a:p>
            <a:pPr lvl="1"/>
            <a:endParaRPr lang="it-IT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  <a:t>$d</a:t>
            </a:r>
          </a:p>
          <a:p>
            <a:pPr lvl="1"/>
            <a: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  <a:t>[1] "hello"</a:t>
            </a:r>
          </a:p>
          <a:p>
            <a:pPr lvl="1"/>
            <a:endParaRPr lang="it-IT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38380-38B3-496F-8092-3899A638C257}" type="datetime1">
              <a:rPr lang="zh-TW" altLang="en-US" smtClean="0"/>
              <a:t>2017/9/26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Statistics I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EFD16-E680-45A5-8C3B-3965F90C22F4}" type="slidenum">
              <a:rPr lang="en-US" smtClean="0"/>
              <a:t>46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Names: Lists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5034116" y="2781645"/>
            <a:ext cx="441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it-IT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it-IT" dirty="0" smtClean="0">
                <a:latin typeface="Consolas" panose="020B0609020204030204" pitchFamily="49" charset="0"/>
                <a:cs typeface="Consolas" panose="020B0609020204030204" pitchFamily="49" charset="0"/>
              </a:rPr>
              <a:t>&gt; x$c</a:t>
            </a:r>
          </a:p>
          <a:p>
            <a:pPr lvl="1"/>
            <a:r>
              <a:rPr lang="it-IT" dirty="0" smtClean="0">
                <a:latin typeface="Consolas" panose="020B0609020204030204" pitchFamily="49" charset="0"/>
                <a:cs typeface="Consolas" panose="020B0609020204030204" pitchFamily="49" charset="0"/>
              </a:rPr>
              <a:t>[1] 3</a:t>
            </a:r>
          </a:p>
          <a:p>
            <a:pPr lvl="1"/>
            <a:r>
              <a:rPr lang="it-IT" dirty="0" smtClean="0">
                <a:latin typeface="Consolas" panose="020B0609020204030204" pitchFamily="49" charset="0"/>
                <a:cs typeface="Consolas" panose="020B0609020204030204" pitchFamily="49" charset="0"/>
              </a:rPr>
              <a:t>&gt; x[["c"]]</a:t>
            </a:r>
          </a:p>
          <a:p>
            <a:pPr lvl="1"/>
            <a:r>
              <a:rPr lang="it-IT" dirty="0" smtClean="0">
                <a:latin typeface="Consolas" panose="020B0609020204030204" pitchFamily="49" charset="0"/>
                <a:cs typeface="Consolas" panose="020B0609020204030204" pitchFamily="49" charset="0"/>
              </a:rPr>
              <a:t>[1] 3</a:t>
            </a:r>
          </a:p>
          <a:p>
            <a:pPr lvl="1"/>
            <a:r>
              <a:rPr lang="it-IT" dirty="0" smtClean="0">
                <a:latin typeface="Consolas" panose="020B0609020204030204" pitchFamily="49" charset="0"/>
                <a:cs typeface="Consolas" panose="020B0609020204030204" pitchFamily="49" charset="0"/>
              </a:rPr>
              <a:t>&gt; x[[3]]</a:t>
            </a:r>
          </a:p>
          <a:p>
            <a:pPr lvl="1"/>
            <a:r>
              <a:rPr lang="it-IT" dirty="0" smtClean="0">
                <a:latin typeface="Consolas" panose="020B0609020204030204" pitchFamily="49" charset="0"/>
                <a:cs typeface="Consolas" panose="020B0609020204030204" pitchFamily="49" charset="0"/>
              </a:rPr>
              <a:t>[1] 3</a:t>
            </a:r>
          </a:p>
          <a:p>
            <a:pPr lvl="1"/>
            <a:r>
              <a:rPr lang="it-IT" dirty="0" smtClean="0">
                <a:latin typeface="Consolas" panose="020B0609020204030204" pitchFamily="49" charset="0"/>
                <a:cs typeface="Consolas" panose="020B0609020204030204" pitchFamily="49" charset="0"/>
              </a:rPr>
              <a:t>&gt; x[[4]]</a:t>
            </a:r>
          </a:p>
          <a:p>
            <a:pPr lvl="1"/>
            <a:r>
              <a:rPr lang="it-IT" dirty="0" smtClean="0">
                <a:latin typeface="Consolas" panose="020B0609020204030204" pitchFamily="49" charset="0"/>
                <a:cs typeface="Consolas" panose="020B0609020204030204" pitchFamily="49" charset="0"/>
              </a:rPr>
              <a:t>[1] "hello" </a:t>
            </a:r>
            <a:br>
              <a:rPr lang="it-IT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zh-TW" b="1" dirty="0">
                <a:latin typeface="Times New Roman" pitchFamily="18" charset="0"/>
              </a:rPr>
              <a:t>☼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3449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Rows and columns of a matrix can have names, too.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&gt; m &lt;- matrix(1:4,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nrow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 2,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ncol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 2)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&gt; m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[,1] [,2]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[1,]    1    3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[2,]    2    4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colnames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(m) = c("col1", "col2")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rownames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(m) = c("row1", "row2")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&gt; m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col1 col2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row1    1    3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row2    2    4</a:t>
            </a:r>
          </a:p>
          <a:p>
            <a:pPr lvl="1"/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38380-38B3-496F-8092-3899A638C257}" type="datetime1">
              <a:rPr lang="zh-TW" altLang="en-US" smtClean="0"/>
              <a:t>2017/9/26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Statistics I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EFD16-E680-45A5-8C3B-3965F90C22F4}" type="slidenum">
              <a:rPr lang="en-US" smtClean="0"/>
              <a:t>47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Names: Matrices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6250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442884"/>
            <a:ext cx="8229600" cy="487680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class() returns the object class of a variable</a:t>
            </a:r>
          </a:p>
          <a:p>
            <a:r>
              <a:rPr lang="en-US" dirty="0" err="1" smtClean="0"/>
              <a:t>typeof</a:t>
            </a:r>
            <a:r>
              <a:rPr lang="en-US" dirty="0" smtClean="0"/>
              <a:t>() returns to low-level data structure of individual elements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&gt; x1=3.23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typeof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(x1)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[1] "double"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&gt; class(x1)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[1] "numeric"</a:t>
            </a:r>
          </a:p>
          <a:p>
            <a:pPr lvl="1"/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&gt; x2=5:9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typeof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(x2)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[1] "integer"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&gt; class(x2)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[1] "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integer"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is.vector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(x2)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[1] 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38380-38B3-496F-8092-3899A638C257}" type="datetime1">
              <a:rPr lang="zh-TW" altLang="en-US" smtClean="0"/>
              <a:t>2017/9/26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Statistics I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EFD16-E680-45A5-8C3B-3965F90C22F4}" type="slidenum">
              <a:rPr lang="en-US" smtClean="0"/>
              <a:t>48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and </a:t>
            </a:r>
            <a:r>
              <a:rPr lang="en-US" dirty="0" err="1" smtClean="0"/>
              <a:t>typeof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4355691" y="2254046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&gt; x3=matrix(1:6, </a:t>
            </a: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nrow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=3)</a:t>
            </a:r>
          </a:p>
          <a:p>
            <a:pPr lvl="1"/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typeof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(x3)</a:t>
            </a:r>
          </a:p>
          <a:p>
            <a:pPr lvl="1"/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[1] "integer"</a:t>
            </a:r>
          </a:p>
          <a:p>
            <a:pPr lvl="1"/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&gt; class(x3)</a:t>
            </a:r>
          </a:p>
          <a:p>
            <a:pPr lvl="1"/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[1] "matrix“</a:t>
            </a:r>
          </a:p>
          <a:p>
            <a:pPr lvl="1"/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&gt; x4 = list(a=3.5, b="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dd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")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typeof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(x4)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[1] "list"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&gt; class(x4)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[1] "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list“</a:t>
            </a:r>
          </a:p>
          <a:p>
            <a:pPr lvl="1"/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is.list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(x4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altLang="zh-TW" b="1" dirty="0">
                <a:latin typeface="Times New Roman" pitchFamily="18" charset="0"/>
              </a:rPr>
              <a:t>☼</a:t>
            </a:r>
            <a:endParaRPr lang="en-US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2947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read.csv</a:t>
            </a:r>
            <a:r>
              <a:rPr lang="en-US" dirty="0"/>
              <a:t>, for reading tabular </a:t>
            </a:r>
            <a:r>
              <a:rPr lang="en-US" dirty="0" smtClean="0"/>
              <a:t>data.</a:t>
            </a:r>
          </a:p>
          <a:p>
            <a:r>
              <a:rPr lang="en-US" dirty="0" err="1" smtClean="0"/>
              <a:t>loadWorkbook</a:t>
            </a:r>
            <a:r>
              <a:rPr lang="en-US" dirty="0"/>
              <a:t> and </a:t>
            </a:r>
            <a:r>
              <a:rPr lang="en-US" dirty="0" err="1" smtClean="0"/>
              <a:t>readWorksheet</a:t>
            </a:r>
            <a:r>
              <a:rPr lang="en-US" dirty="0" smtClean="0"/>
              <a:t> </a:t>
            </a:r>
            <a:r>
              <a:rPr lang="en-US" dirty="0"/>
              <a:t>(from </a:t>
            </a:r>
            <a:r>
              <a:rPr lang="en-US" dirty="0" err="1" smtClean="0"/>
              <a:t>XLConnect</a:t>
            </a:r>
            <a:r>
              <a:rPr lang="en-US" dirty="0" smtClean="0"/>
              <a:t> library) to read Excel data files. </a:t>
            </a:r>
            <a:r>
              <a:rPr lang="en-US" b="1" dirty="0" smtClean="0"/>
              <a:t> </a:t>
            </a:r>
            <a:endParaRPr lang="en-US" dirty="0"/>
          </a:p>
          <a:p>
            <a:r>
              <a:rPr lang="en-US" dirty="0" smtClean="0"/>
              <a:t>source, for reading and executing R source files</a:t>
            </a:r>
          </a:p>
          <a:p>
            <a:endParaRPr lang="en-US" dirty="0"/>
          </a:p>
          <a:p>
            <a:r>
              <a:rPr lang="en-US" dirty="0" smtClean="0"/>
              <a:t>You can use absolute path, or</a:t>
            </a:r>
          </a:p>
          <a:p>
            <a:r>
              <a:rPr lang="en-US" dirty="0" smtClean="0"/>
              <a:t>If you want to use relative path, make sure your working directory has been properly setup. </a:t>
            </a:r>
          </a:p>
          <a:p>
            <a:pPr lvl="1"/>
            <a:r>
              <a:rPr lang="en-US" dirty="0" smtClean="0"/>
              <a:t>Use </a:t>
            </a:r>
            <a:r>
              <a:rPr lang="en-US" dirty="0" err="1" smtClean="0"/>
              <a:t>getwd</a:t>
            </a:r>
            <a:r>
              <a:rPr lang="en-US" dirty="0" smtClean="0"/>
              <a:t>() and </a:t>
            </a:r>
            <a:r>
              <a:rPr lang="en-US" dirty="0" err="1" smtClean="0"/>
              <a:t>setwd</a:t>
            </a:r>
            <a:r>
              <a:rPr lang="en-US" dirty="0" smtClean="0"/>
              <a:t>()</a:t>
            </a:r>
          </a:p>
          <a:p>
            <a:pPr lvl="1"/>
            <a:r>
              <a:rPr lang="en-US" dirty="0" smtClean="0"/>
              <a:t>In command line mode: CD to the working </a:t>
            </a:r>
            <a:r>
              <a:rPr lang="en-US" dirty="0" err="1" smtClean="0"/>
              <a:t>dir</a:t>
            </a:r>
            <a:r>
              <a:rPr lang="en-US" dirty="0" smtClean="0"/>
              <a:t> and launch R or </a:t>
            </a:r>
            <a:r>
              <a:rPr lang="en-US" dirty="0" err="1" smtClean="0"/>
              <a:t>Rscript</a:t>
            </a:r>
            <a:r>
              <a:rPr lang="en-US" dirty="0" smtClean="0"/>
              <a:t> (for batch model processing).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38380-38B3-496F-8092-3899A638C257}" type="datetime1">
              <a:rPr lang="zh-TW" altLang="en-US" smtClean="0"/>
              <a:t>2017/9/26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Statistics I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EFD16-E680-45A5-8C3B-3965F90C22F4}" type="slidenum">
              <a:rPr lang="en-US" smtClean="0"/>
              <a:t>49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2284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Excel, however, has several weakness.</a:t>
            </a:r>
          </a:p>
          <a:p>
            <a:pPr lvl="1"/>
            <a:r>
              <a:rPr lang="en-US" dirty="0" smtClean="0"/>
              <a:t>Limited in </a:t>
            </a:r>
            <a:r>
              <a:rPr lang="en-US" dirty="0"/>
              <a:t>data size: 1,048,576 rows by </a:t>
            </a:r>
            <a:r>
              <a:rPr lang="en-US" dirty="0" smtClean="0"/>
              <a:t>16,384 columns.</a:t>
            </a:r>
          </a:p>
          <a:p>
            <a:pPr lvl="1"/>
            <a:r>
              <a:rPr lang="en-US" dirty="0" smtClean="0"/>
              <a:t>VBA is extremely slow.</a:t>
            </a:r>
          </a:p>
          <a:p>
            <a:pPr lvl="1"/>
            <a:r>
              <a:rPr lang="en-US" dirty="0" smtClean="0"/>
              <a:t>Spreadsheet-based solutions have trouble supporting reproducible results. </a:t>
            </a:r>
          </a:p>
          <a:p>
            <a:pPr lvl="2"/>
            <a:r>
              <a:rPr lang="en-US" dirty="0" smtClean="0"/>
              <a:t>The consequence of the interactive natural of spread sheet applications.</a:t>
            </a:r>
          </a:p>
          <a:p>
            <a:r>
              <a:rPr lang="en-US" dirty="0" smtClean="0"/>
              <a:t>Should I dump Excel?</a:t>
            </a:r>
          </a:p>
          <a:p>
            <a:pPr lvl="1"/>
            <a:r>
              <a:rPr lang="en-US" dirty="0" smtClean="0"/>
              <a:t>No.</a:t>
            </a:r>
          </a:p>
          <a:p>
            <a:pPr lvl="1"/>
            <a:r>
              <a:rPr lang="en-US" dirty="0" smtClean="0"/>
              <a:t>It is easy to use.</a:t>
            </a:r>
          </a:p>
          <a:p>
            <a:pPr lvl="1"/>
            <a:r>
              <a:rPr lang="en-US" dirty="0" smtClean="0"/>
              <a:t>It covers 80% of the situations when you need to process a dataset. </a:t>
            </a:r>
          </a:p>
          <a:p>
            <a:pPr lvl="1"/>
            <a:r>
              <a:rPr lang="en-US" dirty="0" smtClean="0"/>
              <a:t>But as an Information Management student, you need to know something that is more powerful than Excel</a:t>
            </a:r>
          </a:p>
          <a:p>
            <a:pPr lvl="1"/>
            <a:r>
              <a:rPr lang="en-US" dirty="0" smtClean="0">
                <a:sym typeface="Wingdings" panose="05000000000000000000" pitchFamily="2" charset="2"/>
              </a:rPr>
              <a:t> </a:t>
            </a:r>
            <a:r>
              <a:rPr lang="en-US" dirty="0" smtClean="0"/>
              <a:t>R </a:t>
            </a:r>
            <a:br>
              <a:rPr lang="en-US" dirty="0" smtClean="0"/>
            </a:br>
            <a:r>
              <a:rPr lang="en-US" altLang="zh-TW" b="1" dirty="0" smtClean="0">
                <a:latin typeface="Times New Roman" pitchFamily="18" charset="0"/>
              </a:rPr>
              <a:t>☼</a:t>
            </a:r>
            <a:endParaRPr lang="en-US" dirty="0" smtClean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38380-38B3-496F-8092-3899A638C257}" type="datetime1">
              <a:rPr lang="zh-TW" altLang="en-US" smtClean="0"/>
              <a:t>2017/9/26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Statistics I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EFD16-E680-45A5-8C3B-3965F90C22F4}" type="slidenum">
              <a:rPr lang="en-US" smtClean="0"/>
              <a:t>5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Excel Weakness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9126" y="0"/>
            <a:ext cx="2796433" cy="1865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258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73742" y="1123336"/>
            <a:ext cx="8229600" cy="487680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Support our working </a:t>
            </a:r>
            <a:r>
              <a:rPr lang="en-US" dirty="0" err="1" smtClean="0"/>
              <a:t>dir</a:t>
            </a:r>
            <a:r>
              <a:rPr lang="en-US" dirty="0" smtClean="0"/>
              <a:t> is </a:t>
            </a:r>
            <a:r>
              <a:rPr lang="en-US" dirty="0"/>
              <a:t>K:/</a:t>
            </a:r>
            <a:r>
              <a:rPr lang="en-US" dirty="0" smtClean="0"/>
              <a:t>r_demo/ch5 and we are reading the CSV file </a:t>
            </a:r>
            <a:r>
              <a:rPr lang="en-US" dirty="0"/>
              <a:t>GSS2002_sub1.csv</a:t>
            </a:r>
            <a:endParaRPr lang="en-US" dirty="0" smtClean="0"/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getwd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[1] "K:/r_demo/ch5"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setwd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("K:\\r_demo\\ch5")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&gt; df1 = read.csv("GSS2002_sub1.csv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")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&gt; class(df1)</a:t>
            </a:r>
          </a:p>
          <a:p>
            <a:pPr lvl="1"/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[1] "</a:t>
            </a:r>
            <a:r>
              <a:rPr lang="en-US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data.frame</a:t>
            </a:r>
            <a:r>
              <a:rPr lang="en-US" dirty="0" smtClean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endParaRPr lang="en-US" dirty="0">
              <a:solidFill>
                <a:srgbClr val="C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&gt; class(df1$id)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[1] "integer"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&gt; class(df1$AGE)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[1] "integer"</a:t>
            </a:r>
          </a:p>
          <a:p>
            <a:pPr lvl="1"/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class(df1$location)</a:t>
            </a:r>
          </a:p>
          <a:p>
            <a:pPr lvl="1"/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[1] "factor"</a:t>
            </a:r>
          </a:p>
          <a:p>
            <a:pPr lvl="1"/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38380-38B3-496F-8092-3899A638C257}" type="datetime1">
              <a:rPr lang="zh-TW" altLang="en-US" smtClean="0"/>
              <a:t>2017/9/26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Statistics I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EFD16-E680-45A5-8C3B-3965F90C22F4}" type="slidenum">
              <a:rPr lang="en-US" smtClean="0"/>
              <a:t>50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68710" y="347472"/>
            <a:ext cx="8229600" cy="990600"/>
          </a:xfrm>
        </p:spPr>
        <p:txBody>
          <a:bodyPr/>
          <a:lstStyle/>
          <a:p>
            <a:r>
              <a:rPr lang="en-US" dirty="0" smtClean="0"/>
              <a:t>Reading CSV Files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674806" y="3561736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&gt; head(df1)</a:t>
            </a:r>
          </a:p>
          <a:p>
            <a:pPr lvl="1"/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id AGE SEX CONINC CONRINC location</a:t>
            </a:r>
          </a:p>
          <a:p>
            <a:pPr lvl="1"/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1  1  25   2  31618   31618       us</a:t>
            </a:r>
          </a:p>
          <a:p>
            <a:pPr lvl="1"/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2  2  43   1 160197   80261       us</a:t>
            </a:r>
          </a:p>
          <a:p>
            <a:pPr lvl="1"/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3  3  30   2  36482   36482       us</a:t>
            </a:r>
          </a:p>
          <a:p>
            <a:pPr lvl="1"/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4  4  55   2 160197   53507      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tw</a:t>
            </a: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5  5  37   1  43779   43779      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tw</a:t>
            </a: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6  6  47   1  97286   43779      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tw</a:t>
            </a: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endParaRPr lang="en-US" sz="18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920771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76980" y="1650933"/>
            <a:ext cx="9094839" cy="5074331"/>
          </a:xfrm>
        </p:spPr>
        <p:txBody>
          <a:bodyPr>
            <a:normAutofit/>
          </a:bodyPr>
          <a:lstStyle/>
          <a:p>
            <a:r>
              <a:rPr lang="en-US" dirty="0" smtClean="0"/>
              <a:t>The default setting is to convert columns with strings as factors</a:t>
            </a:r>
          </a:p>
          <a:p>
            <a:pPr lvl="1"/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&gt; df1$location</a:t>
            </a:r>
          </a:p>
          <a:p>
            <a:pPr lvl="1"/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[1] us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us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us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tw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tw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tw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us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us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us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tw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tw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tw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us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us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us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tw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tw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tw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us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us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us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tw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tw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tw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us</a:t>
            </a:r>
          </a:p>
          <a:p>
            <a:pPr lvl="1"/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[26] us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us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tw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tw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tw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us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us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us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tw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tw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tw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us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us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us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tw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tw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tw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us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us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us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tw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tw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tw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us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us</a:t>
            </a:r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[51] us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tw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tw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tw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us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us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us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tw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tw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tw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us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us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us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tw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tw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tw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us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us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us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tw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tw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tw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us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us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us</a:t>
            </a:r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[76]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tw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tw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tw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us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us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us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tw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tw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tw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us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us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us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tw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tw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tw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us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us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us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tw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tw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tw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us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us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us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tw</a:t>
            </a:r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Levels: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tw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us</a:t>
            </a:r>
          </a:p>
          <a:p>
            <a:r>
              <a:rPr lang="en-US" dirty="0" smtClean="0">
                <a:cs typeface="Consolas" panose="020B0609020204030204" pitchFamily="49" charset="0"/>
              </a:rPr>
              <a:t>Converting to factors may reduce IO speed in some cases.</a:t>
            </a:r>
          </a:p>
          <a:p>
            <a:r>
              <a:rPr lang="en-US" dirty="0" smtClean="0">
                <a:cs typeface="Consolas" panose="020B0609020204030204" pitchFamily="49" charset="0"/>
              </a:rPr>
              <a:t>Preserving string columns and not converting to factors is a good practice in most cases.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&gt; df1 = read.csv("GSS2002_sub1.csv",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stringsAsFactors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=FALSE)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&gt; class(df1$location)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[1] "character" </a:t>
            </a:r>
            <a:endParaRPr lang="en-US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fix(df1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dirty="0" smtClean="0">
                <a:cs typeface="Consolas" panose="020B0609020204030204" pitchFamily="49" charset="0"/>
              </a:rPr>
              <a:t>fix() provide a GUI for direct data editing</a:t>
            </a:r>
          </a:p>
          <a:p>
            <a:endParaRPr lang="en-US" dirty="0">
              <a:cs typeface="Consolas" panose="020B0609020204030204" pitchFamily="49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38380-38B3-496F-8092-3899A638C257}" type="datetime1">
              <a:rPr lang="zh-TW" altLang="en-US" smtClean="0"/>
              <a:t>2017/9/26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Statistics I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EFD16-E680-45A5-8C3B-3965F90C22F4}" type="slidenum">
              <a:rPr lang="en-US" smtClean="0"/>
              <a:t>51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CSV Files (cont’d.)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379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38380-38B3-496F-8092-3899A638C257}" type="datetime1">
              <a:rPr lang="zh-TW" altLang="en-US" smtClean="0"/>
              <a:t>2017/9/26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Statistics I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EFD16-E680-45A5-8C3B-3965F90C22F4}" type="slidenum">
              <a:rPr lang="en-US" smtClean="0"/>
              <a:t>52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cs typeface="Consolas" panose="020B0609020204030204" pitchFamily="49" charset="0"/>
              </a:rPr>
              <a:t>fix() provide a GUI for direct data </a:t>
            </a:r>
            <a:r>
              <a:rPr lang="en-US" dirty="0" smtClean="0">
                <a:cs typeface="Consolas" panose="020B0609020204030204" pitchFamily="49" charset="0"/>
              </a:rPr>
              <a:t>editing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0125" y="1643062"/>
            <a:ext cx="7143750" cy="479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414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XLConnect</a:t>
            </a:r>
            <a:r>
              <a:rPr lang="en-US" dirty="0"/>
              <a:t> </a:t>
            </a:r>
            <a:r>
              <a:rPr lang="en-US" sz="2800" dirty="0" smtClean="0"/>
              <a:t>library</a:t>
            </a:r>
            <a:r>
              <a:rPr lang="en-US" dirty="0" smtClean="0"/>
              <a:t> provides Excel data reading </a:t>
            </a:r>
            <a:r>
              <a:rPr lang="en-US" dirty="0" err="1" smtClean="0"/>
              <a:t>reading</a:t>
            </a:r>
            <a:r>
              <a:rPr lang="en-US" dirty="0" smtClean="0"/>
              <a:t> and writing functionality</a:t>
            </a:r>
          </a:p>
          <a:p>
            <a:pPr lvl="1"/>
            <a:r>
              <a:rPr lang="en-US" dirty="0" smtClean="0"/>
              <a:t>Based on a Java library</a:t>
            </a:r>
          </a:p>
          <a:p>
            <a:pPr lvl="1"/>
            <a:r>
              <a:rPr lang="en-US" dirty="0" smtClean="0"/>
              <a:t>Need to install Java on your machine</a:t>
            </a:r>
          </a:p>
          <a:p>
            <a:r>
              <a:rPr lang="en-US" dirty="0" smtClean="0"/>
              <a:t>Install </a:t>
            </a:r>
            <a:r>
              <a:rPr lang="en-US" dirty="0" err="1" smtClean="0"/>
              <a:t>XLConnect</a:t>
            </a:r>
            <a:r>
              <a:rPr lang="en-US" dirty="0" smtClean="0"/>
              <a:t> library</a:t>
            </a:r>
          </a:p>
          <a:p>
            <a:pPr lvl="1"/>
            <a:r>
              <a:rPr lang="en-US" dirty="0" smtClean="0"/>
              <a:t>Make sure Java Development Kits are properly installed. </a:t>
            </a:r>
          </a:p>
          <a:p>
            <a:pPr lvl="1"/>
            <a:r>
              <a:rPr lang="en-US" dirty="0" smtClean="0"/>
              <a:t>To check, open </a:t>
            </a:r>
            <a:r>
              <a:rPr lang="en-US" dirty="0" err="1" smtClean="0"/>
              <a:t>cmd</a:t>
            </a:r>
            <a:r>
              <a:rPr lang="en-US" dirty="0" smtClean="0"/>
              <a:t> and enter “java -version”</a:t>
            </a:r>
          </a:p>
          <a:p>
            <a:pPr lvl="1"/>
            <a:r>
              <a:rPr lang="en-US" dirty="0" smtClean="0"/>
              <a:t>You should see something like this:</a:t>
            </a:r>
          </a:p>
          <a:p>
            <a:pPr lvl="2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C:\Users\hsinm_000\Downloads&gt;java -version</a:t>
            </a:r>
          </a:p>
          <a:p>
            <a:pPr lvl="2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java version "1.8.0_91"</a:t>
            </a:r>
          </a:p>
          <a:p>
            <a:pPr lvl="2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Java(TM) SE Runtime Environment (build 1.8.0_91-b14)</a:t>
            </a:r>
          </a:p>
          <a:p>
            <a:pPr lvl="2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Java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HotSpot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(TM) 64-Bit Server VM (build 25.91-b14, mixed mode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altLang="zh-TW" b="1" dirty="0">
                <a:latin typeface="Times New Roman" pitchFamily="18" charset="0"/>
              </a:rPr>
              <a:t>☼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38380-38B3-496F-8092-3899A638C257}" type="datetime1">
              <a:rPr lang="zh-TW" altLang="en-US" smtClean="0"/>
              <a:t>2017/9/26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Statistics I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EFD16-E680-45A5-8C3B-3965F90C22F4}" type="slidenum">
              <a:rPr lang="en-US" smtClean="0"/>
              <a:t>53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 </a:t>
            </a:r>
            <a:r>
              <a:rPr lang="en-US" dirty="0" smtClean="0"/>
              <a:t>XLS Files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449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600200"/>
            <a:ext cx="5893358" cy="4876800"/>
          </a:xfrm>
        </p:spPr>
        <p:txBody>
          <a:bodyPr/>
          <a:lstStyle/>
          <a:p>
            <a:r>
              <a:rPr lang="en-US" dirty="0" smtClean="0"/>
              <a:t>Launch R as administrator (optional)</a:t>
            </a:r>
          </a:p>
          <a:p>
            <a:pPr lvl="1"/>
            <a:r>
              <a:rPr lang="en-US" dirty="0" smtClean="0"/>
              <a:t>Right click an R icon and select “Run as Administrator”</a:t>
            </a:r>
          </a:p>
          <a:p>
            <a:r>
              <a:rPr lang="en-US" dirty="0" smtClean="0"/>
              <a:t>Run the following command:</a:t>
            </a:r>
          </a:p>
          <a:p>
            <a:pPr lvl="1"/>
            <a:r>
              <a:rPr lang="en-US" dirty="0" err="1" smtClean="0"/>
              <a:t>install.packages</a:t>
            </a:r>
            <a:r>
              <a:rPr lang="en-US" dirty="0" smtClean="0"/>
              <a:t>(‘</a:t>
            </a:r>
            <a:r>
              <a:rPr lang="en-US" dirty="0" err="1" smtClean="0"/>
              <a:t>rJava</a:t>
            </a:r>
            <a:r>
              <a:rPr lang="en-US" dirty="0" smtClean="0"/>
              <a:t>’)</a:t>
            </a:r>
          </a:p>
          <a:p>
            <a:pPr lvl="1"/>
            <a:r>
              <a:rPr lang="en-US" dirty="0" err="1" smtClean="0"/>
              <a:t>install.packages</a:t>
            </a:r>
            <a:r>
              <a:rPr lang="en-US" dirty="0" smtClean="0"/>
              <a:t>(‘</a:t>
            </a:r>
            <a:r>
              <a:rPr lang="en-US" dirty="0" err="1" smtClean="0"/>
              <a:t>XLConnect</a:t>
            </a:r>
            <a:r>
              <a:rPr lang="en-US" dirty="0" smtClean="0"/>
              <a:t>’)</a:t>
            </a:r>
          </a:p>
          <a:p>
            <a:r>
              <a:rPr lang="en-US" dirty="0" smtClean="0"/>
              <a:t>Note: select a mirror that is close to you. </a:t>
            </a:r>
          </a:p>
          <a:p>
            <a:pPr lvl="1"/>
            <a:r>
              <a:rPr lang="en-US" dirty="0" smtClean="0"/>
              <a:t>You can close this R instance after successfully installed the R packages</a:t>
            </a:r>
          </a:p>
          <a:p>
            <a:pPr lvl="1"/>
            <a:r>
              <a:rPr lang="en-US" dirty="0" smtClean="0"/>
              <a:t>If you did not run R as the administrator, you can still install the packages. However, you will not be able to use this packages if you login as another user. 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38380-38B3-496F-8092-3899A638C257}" type="datetime1">
              <a:rPr lang="zh-TW" altLang="en-US" smtClean="0"/>
              <a:t>2017/9/26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Statistics I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EFD16-E680-45A5-8C3B-3965F90C22F4}" type="slidenum">
              <a:rPr lang="en-US" smtClean="0"/>
              <a:t>54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Install </a:t>
            </a:r>
            <a:r>
              <a:rPr lang="en-US" dirty="0" err="1"/>
              <a:t>XLConnect</a:t>
            </a:r>
            <a:r>
              <a:rPr lang="en-US" dirty="0"/>
              <a:t> </a:t>
            </a:r>
            <a:r>
              <a:rPr lang="en-US" dirty="0" smtClean="0"/>
              <a:t>library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t="920" r="84725" b="62352"/>
          <a:stretch/>
        </p:blipFill>
        <p:spPr>
          <a:xfrm>
            <a:off x="6350558" y="423672"/>
            <a:ext cx="2793442" cy="377818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36716" t="56021" r="34888" b="4500"/>
          <a:stretch/>
        </p:blipFill>
        <p:spPr>
          <a:xfrm>
            <a:off x="6601821" y="4469065"/>
            <a:ext cx="2290916" cy="2143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892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XLConnect</a:t>
            </a:r>
            <a:r>
              <a:rPr lang="en-US" dirty="0" smtClean="0"/>
              <a:t> Library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Load the library: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&gt; library(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XLConnect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Loading required package: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XLConnectJars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XLConnect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0.2-12 by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Mirai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Solutions GmbH [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aut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],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Martin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Studer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[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cre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],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The Apache Software Foundation [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ctb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cph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] (Apache POI, Apache Commons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Codec),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Stephen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Colebourne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[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ctb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cph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] 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Joda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-Time Java library),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Graph Builder [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ctb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cph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] 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Curvesapi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Java library)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http://www.mirai-solutions.com ,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http://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miraisolutions.wordpress.com</a:t>
            </a:r>
          </a:p>
          <a:p>
            <a:pPr lvl="1"/>
            <a:endParaRPr lang="en-US" dirty="0" smtClean="0">
              <a:cs typeface="Consolas" panose="020B0609020204030204" pitchFamily="49" charset="0"/>
            </a:endParaRPr>
          </a:p>
          <a:p>
            <a:pPr lvl="1"/>
            <a:endParaRPr lang="en-US" dirty="0">
              <a:cs typeface="Consolas" panose="020B0609020204030204" pitchFamily="49" charset="0"/>
            </a:endParaRPr>
          </a:p>
          <a:p>
            <a:pPr lvl="1"/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>
          <a:xfrm>
            <a:off x="4572000" y="1673352"/>
            <a:ext cx="4758813" cy="4718304"/>
          </a:xfrm>
        </p:spPr>
        <p:txBody>
          <a:bodyPr>
            <a:normAutofit fontScale="62500" lnSpcReduction="20000"/>
          </a:bodyPr>
          <a:lstStyle/>
          <a:p>
            <a:r>
              <a:rPr lang="en-US" dirty="0">
                <a:cs typeface="Consolas" panose="020B0609020204030204" pitchFamily="49" charset="0"/>
              </a:rPr>
              <a:t>Let’s load an Excel </a:t>
            </a:r>
            <a:r>
              <a:rPr lang="en-US" dirty="0" smtClean="0">
                <a:cs typeface="Consolas" panose="020B0609020204030204" pitchFamily="49" charset="0"/>
              </a:rPr>
              <a:t>spreadsheet</a:t>
            </a:r>
            <a:endParaRPr lang="en-US" dirty="0" smtClean="0"/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setwd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("K:\\r_demo\\ch5")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fileXls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 "GSS2002_sub1.xlsx"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exc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&lt;-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loadWorkbook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fileXls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&gt; df2 &lt;-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readWorksheet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(exc,1)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&gt; head(df2)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id AGE SEX CONINC CONRINC location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1  1  25   2  31618   31618       us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2  2  43   1 160197   80261       us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3  3  30   2  36482   36482       us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4  4  55   2 160197   53507      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tw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5  5  37   1  43779   43779      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tw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6  6  47   1  97286   43779       </a:t>
            </a: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tw</a:t>
            </a:r>
            <a:endParaRPr lang="en-US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&gt; class(df2)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[1] "</a:t>
            </a: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data.frame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" </a:t>
            </a:r>
            <a:r>
              <a:rPr lang="en-US" altLang="zh-TW" b="1" dirty="0">
                <a:latin typeface="Times New Roman" pitchFamily="18" charset="0"/>
              </a:rPr>
              <a:t>☼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38380-38B3-496F-8092-3899A638C257}" type="datetime1">
              <a:rPr lang="zh-TW" altLang="en-US" smtClean="0"/>
              <a:t>2017/9/26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Statistics I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EFD16-E680-45A5-8C3B-3965F90C22F4}" type="slidenum">
              <a:rPr lang="en-US" smtClean="0"/>
              <a:t>55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77091" y="6059055"/>
            <a:ext cx="88440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 smtClean="0">
                <a:solidFill>
                  <a:srgbClr val="FF0000"/>
                </a:solidFill>
              </a:rPr>
              <a:t>Important: RSAND will only support </a:t>
            </a:r>
            <a:r>
              <a:rPr lang="en-US" altLang="zh-TW" sz="2400" dirty="0" err="1" smtClean="0">
                <a:solidFill>
                  <a:srgbClr val="FF0000"/>
                </a:solidFill>
              </a:rPr>
              <a:t>XLConnect</a:t>
            </a:r>
            <a:r>
              <a:rPr lang="en-US" altLang="zh-TW" sz="2400" dirty="0" smtClean="0">
                <a:solidFill>
                  <a:srgbClr val="FF0000"/>
                </a:solidFill>
              </a:rPr>
              <a:t> to read </a:t>
            </a:r>
            <a:r>
              <a:rPr lang="en-US" altLang="zh-TW" sz="2400" dirty="0" err="1" smtClean="0">
                <a:solidFill>
                  <a:srgbClr val="FF0000"/>
                </a:solidFill>
              </a:rPr>
              <a:t>xlsx</a:t>
            </a:r>
            <a:r>
              <a:rPr lang="en-US" altLang="zh-TW" sz="2400" dirty="0" smtClean="0">
                <a:solidFill>
                  <a:srgbClr val="FF0000"/>
                </a:solidFill>
              </a:rPr>
              <a:t> file!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4824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source() can be used to load and run a R script file.</a:t>
            </a:r>
          </a:p>
          <a:p>
            <a:r>
              <a:rPr lang="en-US" dirty="0" smtClean="0"/>
              <a:t>Click File </a:t>
            </a:r>
            <a:r>
              <a:rPr lang="en-US" dirty="0" smtClean="0">
                <a:sym typeface="Wingdings" panose="05000000000000000000" pitchFamily="2" charset="2"/>
              </a:rPr>
              <a:t> Source R code to run a </a:t>
            </a:r>
            <a:br>
              <a:rPr lang="en-US" dirty="0" smtClean="0">
                <a:sym typeface="Wingdings" panose="05000000000000000000" pitchFamily="2" charset="2"/>
              </a:rPr>
            </a:br>
            <a:r>
              <a:rPr lang="en-US" dirty="0" smtClean="0">
                <a:sym typeface="Wingdings" panose="05000000000000000000" pitchFamily="2" charset="2"/>
              </a:rPr>
              <a:t>R script file. </a:t>
            </a:r>
          </a:p>
          <a:p>
            <a:r>
              <a:rPr lang="en-US" dirty="0" smtClean="0">
                <a:sym typeface="Wingdings" panose="05000000000000000000" pitchFamily="2" charset="2"/>
              </a:rPr>
              <a:t>This GUI event essentially trigger the</a:t>
            </a:r>
            <a:br>
              <a:rPr lang="en-US" dirty="0" smtClean="0">
                <a:sym typeface="Wingdings" panose="05000000000000000000" pitchFamily="2" charset="2"/>
              </a:rPr>
            </a:br>
            <a:r>
              <a:rPr lang="en-US" dirty="0" smtClean="0">
                <a:sym typeface="Wingdings" panose="05000000000000000000" pitchFamily="2" charset="2"/>
              </a:rPr>
              <a:t>R console to execute a source command.</a:t>
            </a:r>
            <a:br>
              <a:rPr lang="en-US" dirty="0" smtClean="0">
                <a:sym typeface="Wingdings" panose="05000000000000000000" pitchFamily="2" charset="2"/>
              </a:rPr>
            </a:br>
            <a:r>
              <a:rPr lang="en-US" dirty="0">
                <a:sym typeface="Wingdings" panose="05000000000000000000" pitchFamily="2" charset="2"/>
              </a:rPr>
              <a:t>E.g.: source("K:\\r_demo\\ch5\\test2.r</a:t>
            </a:r>
            <a:r>
              <a:rPr lang="en-US" dirty="0" smtClean="0">
                <a:sym typeface="Wingdings" panose="05000000000000000000" pitchFamily="2" charset="2"/>
              </a:rPr>
              <a:t>")</a:t>
            </a:r>
          </a:p>
          <a:p>
            <a:r>
              <a:rPr lang="en-US" dirty="0" smtClean="0">
                <a:sym typeface="Wingdings" panose="05000000000000000000" pitchFamily="2" charset="2"/>
              </a:rPr>
              <a:t>You can type in the command by yourself.</a:t>
            </a:r>
          </a:p>
          <a:p>
            <a:r>
              <a:rPr lang="en-US" dirty="0" smtClean="0">
                <a:sym typeface="Wingdings" panose="05000000000000000000" pitchFamily="2" charset="2"/>
              </a:rPr>
              <a:t>Drag-and-drop the source file to R window can do the job.</a:t>
            </a:r>
          </a:p>
          <a:p>
            <a:r>
              <a:rPr lang="en-US" dirty="0" smtClean="0"/>
              <a:t>Use </a:t>
            </a:r>
            <a:r>
              <a:rPr lang="en-US" dirty="0" err="1" smtClean="0"/>
              <a:t>getwd</a:t>
            </a:r>
            <a:r>
              <a:rPr lang="en-US" dirty="0" smtClean="0"/>
              <a:t>() and </a:t>
            </a:r>
            <a:r>
              <a:rPr lang="en-US" dirty="0" err="1" smtClean="0"/>
              <a:t>setwd</a:t>
            </a:r>
            <a:r>
              <a:rPr lang="en-US" dirty="0" smtClean="0"/>
              <a:t>() to setup the working directory and you will be able to source a R script file via relative path. </a:t>
            </a:r>
            <a:r>
              <a:rPr lang="en-US" altLang="zh-TW" b="1" dirty="0">
                <a:latin typeface="Times New Roman" pitchFamily="18" charset="0"/>
              </a:rPr>
              <a:t>☼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C55A5-CE6B-4CF5-BBBD-40B5473A592C}" type="datetime1">
              <a:rPr lang="zh-TW" altLang="en-US" smtClean="0"/>
              <a:t>2017/9/26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Statistics I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EFD16-E680-45A5-8C3B-3965F90C22F4}" type="slidenum">
              <a:rPr lang="en-US" smtClean="0"/>
              <a:t>56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Sourcing R Script </a:t>
            </a:r>
            <a:r>
              <a:rPr lang="en-US" dirty="0"/>
              <a:t>F</a:t>
            </a:r>
            <a:r>
              <a:rPr lang="en-US" dirty="0" smtClean="0"/>
              <a:t>ile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r="85824" b="77102"/>
          <a:stretch/>
        </p:blipFill>
        <p:spPr>
          <a:xfrm>
            <a:off x="6323762" y="2068117"/>
            <a:ext cx="2592475" cy="2355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207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Subsetting</a:t>
            </a:r>
            <a:r>
              <a:rPr lang="en-US" dirty="0" smtClean="0"/>
              <a:t> return a subset of the original data.</a:t>
            </a:r>
          </a:p>
          <a:p>
            <a:pPr lvl="1"/>
            <a:r>
              <a:rPr lang="en-US" dirty="0" smtClean="0"/>
              <a:t>[ returns </a:t>
            </a:r>
            <a:r>
              <a:rPr lang="en-US" dirty="0"/>
              <a:t>an </a:t>
            </a:r>
            <a:r>
              <a:rPr lang="en-US" dirty="0" smtClean="0"/>
              <a:t>object (</a:t>
            </a:r>
            <a:r>
              <a:rPr lang="en-US" dirty="0" smtClean="0">
                <a:solidFill>
                  <a:srgbClr val="FF0000"/>
                </a:solidFill>
              </a:rPr>
              <a:t>vector or matrix</a:t>
            </a:r>
            <a:r>
              <a:rPr lang="en-US" dirty="0" smtClean="0"/>
              <a:t>) </a:t>
            </a:r>
            <a:r>
              <a:rPr lang="en-US" dirty="0"/>
              <a:t>of the same class as the original; can be used to select more than </a:t>
            </a:r>
            <a:r>
              <a:rPr lang="en-US" dirty="0" smtClean="0"/>
              <a:t>one element. </a:t>
            </a:r>
            <a:endParaRPr lang="en-US" dirty="0"/>
          </a:p>
          <a:p>
            <a:pPr lvl="1"/>
            <a:r>
              <a:rPr lang="en-US" dirty="0"/>
              <a:t>[[ is used to extract elements of a </a:t>
            </a:r>
            <a:r>
              <a:rPr lang="en-US" dirty="0">
                <a:solidFill>
                  <a:srgbClr val="FF0000"/>
                </a:solidFill>
              </a:rPr>
              <a:t>list or a data frame</a:t>
            </a:r>
            <a:r>
              <a:rPr lang="en-US" dirty="0"/>
              <a:t>; it can only be used to extract a </a:t>
            </a:r>
            <a:r>
              <a:rPr lang="en-US" dirty="0" smtClean="0"/>
              <a:t>single element </a:t>
            </a:r>
            <a:r>
              <a:rPr lang="en-US" dirty="0"/>
              <a:t>and the class of the returned object will not necessarily be a list or data frame</a:t>
            </a:r>
          </a:p>
          <a:p>
            <a:pPr lvl="1"/>
            <a:r>
              <a:rPr lang="en-US" dirty="0"/>
              <a:t>$ is used to extract elements of a </a:t>
            </a:r>
            <a:r>
              <a:rPr lang="en-US" dirty="0">
                <a:solidFill>
                  <a:srgbClr val="FF0000"/>
                </a:solidFill>
              </a:rPr>
              <a:t>list or data frame </a:t>
            </a:r>
            <a:r>
              <a:rPr lang="en-US" dirty="0"/>
              <a:t>by name; semantics are similar to that of </a:t>
            </a:r>
            <a:r>
              <a:rPr lang="en-US" dirty="0" smtClean="0"/>
              <a:t>[[. </a:t>
            </a:r>
            <a:r>
              <a:rPr lang="en-US" altLang="zh-TW" b="1" dirty="0">
                <a:latin typeface="Times New Roman" pitchFamily="18" charset="0"/>
              </a:rPr>
              <a:t>☼</a:t>
            </a:r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38380-38B3-496F-8092-3899A638C257}" type="datetime1">
              <a:rPr lang="zh-TW" altLang="en-US" smtClean="0"/>
              <a:t>2017/9/26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Statistics I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EFD16-E680-45A5-8C3B-3965F90C22F4}" type="slidenum">
              <a:rPr lang="en-US" smtClean="0"/>
              <a:t>57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Subsetting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1279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pt-BR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pt-BR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x </a:t>
            </a:r>
            <a:r>
              <a:rPr lang="pt-BR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r>
              <a:rPr lang="pt-BR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pt-BR" sz="1800" dirty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c</a:t>
            </a:r>
            <a:r>
              <a:rPr lang="pt-BR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pt-BR" sz="18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"a"</a:t>
            </a:r>
            <a:r>
              <a:rPr lang="pt-BR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pt-BR" sz="18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"b"</a:t>
            </a:r>
            <a:r>
              <a:rPr lang="pt-BR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pt-BR" sz="18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"c"</a:t>
            </a:r>
            <a:r>
              <a:rPr lang="pt-BR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pt-BR" sz="18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"c"</a:t>
            </a:r>
            <a:r>
              <a:rPr lang="pt-BR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pt-BR" sz="18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"d"</a:t>
            </a:r>
            <a:r>
              <a:rPr lang="pt-BR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pt-BR" sz="18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"a"</a:t>
            </a:r>
            <a:r>
              <a:rPr lang="pt-BR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pt-BR" sz="18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x</a:t>
            </a:r>
            <a:r>
              <a:rPr lang="en-US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1800" dirty="0">
                <a:solidFill>
                  <a:srgbClr val="FF8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1800" dirty="0">
                <a:solidFill>
                  <a:srgbClr val="FF8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"a"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x</a:t>
            </a:r>
            <a:r>
              <a:rPr lang="en-US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1800" dirty="0">
                <a:solidFill>
                  <a:srgbClr val="FF8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1800" dirty="0">
                <a:solidFill>
                  <a:srgbClr val="FF8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"b"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x</a:t>
            </a:r>
            <a:r>
              <a:rPr lang="en-US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1800" dirty="0">
                <a:solidFill>
                  <a:srgbClr val="FF8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lang="en-US" sz="1800" dirty="0">
                <a:solidFill>
                  <a:srgbClr val="FF8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US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pt-BR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pt-BR" sz="1800" dirty="0">
                <a:solidFill>
                  <a:srgbClr val="FF8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pt-BR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r>
              <a:rPr lang="pt-BR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pt-BR" sz="18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"a"</a:t>
            </a:r>
            <a:r>
              <a:rPr lang="pt-BR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pt-BR" sz="18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"b"</a:t>
            </a:r>
            <a:r>
              <a:rPr lang="pt-BR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pt-BR" sz="18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"c"</a:t>
            </a:r>
            <a:r>
              <a:rPr lang="pt-BR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pt-BR" sz="18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"c"</a:t>
            </a:r>
            <a:endParaRPr lang="pt-BR" sz="18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x</a:t>
            </a:r>
            <a:r>
              <a:rPr lang="en-US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x </a:t>
            </a:r>
            <a:r>
              <a:rPr lang="en-US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"a"</a:t>
            </a:r>
            <a:r>
              <a:rPr lang="en-US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pl-PL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pl-PL" sz="1800" dirty="0">
                <a:solidFill>
                  <a:srgbClr val="FF8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pl-PL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r>
              <a:rPr lang="pl-PL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pl-PL" sz="18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"b"</a:t>
            </a:r>
            <a:r>
              <a:rPr lang="pl-PL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pl-PL" sz="18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"c"</a:t>
            </a:r>
            <a:r>
              <a:rPr lang="pl-PL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pl-PL" sz="18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"c"</a:t>
            </a:r>
            <a:r>
              <a:rPr lang="pl-PL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pl-PL" sz="18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"d"</a:t>
            </a:r>
            <a:endParaRPr lang="pl-PL" sz="18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u </a:t>
            </a:r>
            <a:r>
              <a:rPr lang="en-US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x </a:t>
            </a:r>
            <a:r>
              <a:rPr lang="en-US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"a"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u</a:t>
            </a:r>
          </a:p>
          <a:p>
            <a:r>
              <a:rPr lang="da-DK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da-DK" sz="1800" dirty="0">
                <a:solidFill>
                  <a:srgbClr val="FF8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da-DK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r>
              <a:rPr lang="da-DK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a-DK" sz="18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FALSE</a:t>
            </a:r>
            <a:r>
              <a:rPr lang="da-DK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da-DK" sz="18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lang="da-DK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da-DK" sz="18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lang="da-DK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da-DK" sz="18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lang="da-DK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da-DK" sz="18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lang="da-DK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a-DK" sz="18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FALSE</a:t>
            </a:r>
            <a:endParaRPr lang="da-DK" sz="18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x</a:t>
            </a:r>
            <a:r>
              <a:rPr lang="en-US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u</a:t>
            </a:r>
            <a:r>
              <a:rPr lang="en-US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pl-PL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pl-PL" sz="1800" dirty="0">
                <a:solidFill>
                  <a:srgbClr val="FF8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pl-PL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r>
              <a:rPr lang="pl-PL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pl-PL" sz="18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"b"</a:t>
            </a:r>
            <a:r>
              <a:rPr lang="pl-PL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pl-PL" sz="18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"c"</a:t>
            </a:r>
            <a:r>
              <a:rPr lang="pl-PL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pl-PL" sz="18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"c"</a:t>
            </a:r>
            <a:r>
              <a:rPr lang="pl-PL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pl-PL" sz="18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"d"</a:t>
            </a: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38380-38B3-496F-8092-3899A638C257}" type="datetime1">
              <a:rPr lang="zh-TW" altLang="en-US" smtClean="0"/>
              <a:t>2017/9/26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Statistics I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EFD16-E680-45A5-8C3B-3965F90C22F4}" type="slidenum">
              <a:rPr lang="en-US" smtClean="0"/>
              <a:t>58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Subsetting</a:t>
            </a:r>
            <a:r>
              <a:rPr lang="en-US" dirty="0" smtClean="0"/>
              <a:t> Vectors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0556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x 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list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foo 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FF8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lang="en-US" dirty="0">
                <a:solidFill>
                  <a:srgbClr val="FF8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, bar 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FF8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0.6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x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dirty="0">
                <a:solidFill>
                  <a:srgbClr val="FF8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foo</a:t>
            </a:r>
          </a:p>
          <a:p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dirty="0">
                <a:solidFill>
                  <a:srgbClr val="FF8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FF8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FF8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FF8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FF8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b="1" dirty="0" err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foo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dirty="0">
                <a:solidFill>
                  <a:srgbClr val="FF8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FF8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FF8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FF8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FF8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x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[[</a:t>
            </a:r>
            <a:r>
              <a:rPr lang="en-US" dirty="0">
                <a:solidFill>
                  <a:srgbClr val="FF8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]]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dirty="0">
                <a:solidFill>
                  <a:srgbClr val="FF8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FF8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FF8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FF8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FF8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b="1" dirty="0" err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bar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dirty="0">
                <a:solidFill>
                  <a:srgbClr val="FF8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FF8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0.6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x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[[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"bar"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]]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dirty="0">
                <a:solidFill>
                  <a:srgbClr val="FF8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FF8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0.6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x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"bar"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bar</a:t>
            </a:r>
          </a:p>
          <a:p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dirty="0">
                <a:solidFill>
                  <a:srgbClr val="FF8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FF8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0.6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38380-38B3-496F-8092-3899A638C257}" type="datetime1">
              <a:rPr lang="zh-TW" altLang="en-US" smtClean="0"/>
              <a:t>2017/9/26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Statistics I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EFD16-E680-45A5-8C3B-3965F90C22F4}" type="slidenum">
              <a:rPr lang="en-US" smtClean="0"/>
              <a:t>59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Subsetting</a:t>
            </a:r>
            <a:r>
              <a:rPr lang="en-US" dirty="0" smtClean="0"/>
              <a:t> Lists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2826774" y="3891116"/>
            <a:ext cx="7546258" cy="28833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 smtClean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sz="18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x </a:t>
            </a:r>
            <a:r>
              <a:rPr lang="en-US" sz="1800" b="1" dirty="0" smtClean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r>
              <a:rPr lang="en-US" sz="18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 smtClean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list</a:t>
            </a:r>
            <a:r>
              <a:rPr lang="en-US" sz="1800" b="1" dirty="0" smtClean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foo </a:t>
            </a:r>
            <a:r>
              <a:rPr lang="en-US" sz="1800" b="1" dirty="0" smtClean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8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 smtClean="0">
                <a:solidFill>
                  <a:srgbClr val="FF8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800" b="1" dirty="0" smtClean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lang="en-US" sz="1800" dirty="0" smtClean="0">
                <a:solidFill>
                  <a:srgbClr val="FF8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US" sz="18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, bar </a:t>
            </a:r>
            <a:r>
              <a:rPr lang="en-US" sz="1800" b="1" dirty="0" smtClean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8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 smtClean="0">
                <a:solidFill>
                  <a:srgbClr val="FF8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0.6</a:t>
            </a:r>
            <a:r>
              <a:rPr lang="en-US" sz="18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baz</a:t>
            </a:r>
            <a:r>
              <a:rPr lang="en-US" sz="18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b="1" dirty="0" smtClean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8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 smtClean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"hello"</a:t>
            </a:r>
            <a:r>
              <a:rPr lang="en-US" sz="1800" b="1" dirty="0" smtClean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 sz="18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800" b="1" dirty="0" smtClean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sz="18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x</a:t>
            </a:r>
            <a:r>
              <a:rPr lang="en-US" sz="1800" b="1" dirty="0" smtClean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1800" dirty="0" smtClean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c</a:t>
            </a:r>
            <a:r>
              <a:rPr lang="en-US" sz="1800" b="1" dirty="0" smtClean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smtClean="0">
                <a:solidFill>
                  <a:srgbClr val="FF8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8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 smtClean="0">
                <a:solidFill>
                  <a:srgbClr val="FF8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sz="1800" b="1" dirty="0" smtClean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)]</a:t>
            </a:r>
            <a:endParaRPr lang="en-US" sz="18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800" b="1" dirty="0" smtClean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n-US" sz="18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foo</a:t>
            </a:r>
          </a:p>
          <a:p>
            <a:r>
              <a:rPr lang="en-US" sz="1800" b="1" dirty="0" smtClean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1800" dirty="0" smtClean="0">
                <a:solidFill>
                  <a:srgbClr val="FF8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800" b="1" dirty="0" smtClean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r>
              <a:rPr lang="en-US" sz="18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 smtClean="0">
                <a:solidFill>
                  <a:srgbClr val="FF8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8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 smtClean="0">
                <a:solidFill>
                  <a:srgbClr val="FF8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18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 smtClean="0">
                <a:solidFill>
                  <a:srgbClr val="FF8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sz="18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 smtClean="0">
                <a:solidFill>
                  <a:srgbClr val="FF8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endParaRPr lang="en-US" sz="18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18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800" b="1" dirty="0" smtClean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n-US" sz="18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baz</a:t>
            </a:r>
            <a:endParaRPr lang="en-US" sz="18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800" b="1" dirty="0" smtClean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1800" dirty="0" smtClean="0">
                <a:solidFill>
                  <a:srgbClr val="FF8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800" b="1" dirty="0" smtClean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r>
              <a:rPr lang="en-US" sz="18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 smtClean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"hello"</a:t>
            </a:r>
            <a:br>
              <a:rPr lang="en-US" sz="1800" dirty="0" smtClean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zh-TW" sz="1800" b="1" dirty="0">
                <a:latin typeface="Times New Roman" pitchFamily="18" charset="0"/>
              </a:rPr>
              <a:t>☼</a:t>
            </a: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7811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52060"/>
          </a:xfrm>
        </p:spPr>
        <p:txBody>
          <a:bodyPr>
            <a:normAutofit/>
          </a:bodyPr>
          <a:lstStyle/>
          <a:p>
            <a:r>
              <a:rPr lang="en-US" dirty="0" smtClean="0"/>
              <a:t>What is R anyway?</a:t>
            </a:r>
          </a:p>
          <a:p>
            <a:pPr lvl="1"/>
            <a:r>
              <a:rPr lang="en-US" dirty="0"/>
              <a:t>R is a dialect of the S language</a:t>
            </a:r>
            <a:r>
              <a:rPr lang="en-US" dirty="0" smtClean="0"/>
              <a:t>.</a:t>
            </a:r>
          </a:p>
          <a:p>
            <a:r>
              <a:rPr lang="en-US" dirty="0"/>
              <a:t>S is a language that was developed by John Chambers and others at Bell Labs.</a:t>
            </a:r>
          </a:p>
          <a:p>
            <a:r>
              <a:rPr lang="en-US" dirty="0"/>
              <a:t>S was initiated in 1976 as an internal </a:t>
            </a:r>
            <a:r>
              <a:rPr lang="en-US" dirty="0">
                <a:solidFill>
                  <a:srgbClr val="002060"/>
                </a:solidFill>
              </a:rPr>
              <a:t>statistical analysis </a:t>
            </a:r>
            <a:r>
              <a:rPr lang="en-US" dirty="0"/>
              <a:t>environment—originally implemented </a:t>
            </a:r>
            <a:r>
              <a:rPr lang="en-US" dirty="0" smtClean="0"/>
              <a:t>as </a:t>
            </a:r>
            <a:r>
              <a:rPr lang="en-US" dirty="0" smtClean="0">
                <a:solidFill>
                  <a:srgbClr val="002060"/>
                </a:solidFill>
              </a:rPr>
              <a:t>Fortran</a:t>
            </a:r>
            <a:r>
              <a:rPr lang="en-US" dirty="0" smtClean="0"/>
              <a:t> </a:t>
            </a:r>
            <a:r>
              <a:rPr lang="en-US" dirty="0"/>
              <a:t>libraries.</a:t>
            </a:r>
          </a:p>
          <a:p>
            <a:r>
              <a:rPr lang="en-US" dirty="0" smtClean="0"/>
              <a:t>In </a:t>
            </a:r>
            <a:r>
              <a:rPr lang="en-US" dirty="0"/>
              <a:t>1988 the system was rewritten in </a:t>
            </a:r>
            <a:r>
              <a:rPr lang="en-US" dirty="0">
                <a:solidFill>
                  <a:srgbClr val="002060"/>
                </a:solidFill>
              </a:rPr>
              <a:t>C</a:t>
            </a:r>
            <a:r>
              <a:rPr lang="en-US" dirty="0"/>
              <a:t> and began to resemble the system that we have today (</a:t>
            </a:r>
            <a:r>
              <a:rPr lang="en-US" dirty="0" smtClean="0"/>
              <a:t>this was </a:t>
            </a:r>
            <a:r>
              <a:rPr lang="en-US" dirty="0"/>
              <a:t>Version 3 of the language). </a:t>
            </a:r>
          </a:p>
          <a:p>
            <a:r>
              <a:rPr lang="en-US" dirty="0"/>
              <a:t>Version 4 of the S language was released in 1998 and is the version we use today.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altLang="zh-TW" b="1" dirty="0" smtClean="0">
                <a:latin typeface="Times New Roman" pitchFamily="18" charset="0"/>
              </a:rPr>
              <a:t>☼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38380-38B3-496F-8092-3899A638C257}" type="datetime1">
              <a:rPr lang="zh-TW" altLang="en-US" smtClean="0"/>
              <a:t>2017/9/26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Statistics I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EFD16-E680-45A5-8C3B-3965F90C22F4}" type="slidenum">
              <a:rPr lang="en-US" smtClean="0"/>
              <a:t>6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 are going to use R!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6859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[[ </a:t>
            </a:r>
            <a:r>
              <a:rPr lang="en-US" dirty="0"/>
              <a:t>operator can be used with computed </a:t>
            </a:r>
            <a:r>
              <a:rPr lang="en-US" dirty="0" smtClean="0"/>
              <a:t>indices. </a:t>
            </a:r>
          </a:p>
          <a:p>
            <a:r>
              <a:rPr lang="en-US" dirty="0" smtClean="0"/>
              <a:t>$ </a:t>
            </a:r>
            <a:r>
              <a:rPr lang="en-US" dirty="0"/>
              <a:t>can only be used with literal names</a:t>
            </a:r>
            <a:r>
              <a:rPr lang="en-US" dirty="0" smtClean="0"/>
              <a:t>.</a:t>
            </a:r>
          </a:p>
          <a:p>
            <a:pPr lvl="1"/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&gt;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 x 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&lt;-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dirty="0">
                <a:solidFill>
                  <a:srgbClr val="8000FF"/>
                </a:solidFill>
                <a:highlight>
                  <a:srgbClr val="FFFFFF"/>
                </a:highlight>
              </a:rPr>
              <a:t>list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foo 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dirty="0">
                <a:solidFill>
                  <a:srgbClr val="FF8000"/>
                </a:solidFill>
                <a:highlight>
                  <a:srgbClr val="FFFFFF"/>
                </a:highlight>
              </a:rPr>
              <a:t>1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:</a:t>
            </a:r>
            <a:r>
              <a:rPr lang="en-US" dirty="0">
                <a:solidFill>
                  <a:srgbClr val="FF8000"/>
                </a:solidFill>
                <a:highlight>
                  <a:srgbClr val="FFFFFF"/>
                </a:highlight>
              </a:rPr>
              <a:t>4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, bar 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dirty="0">
                <a:solidFill>
                  <a:srgbClr val="FF8000"/>
                </a:solidFill>
                <a:highlight>
                  <a:srgbClr val="FFFFFF"/>
                </a:highlight>
              </a:rPr>
              <a:t>0.6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,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</a:rPr>
              <a:t>baz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</a:rPr>
              <a:t>"hello"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lvl="1"/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&gt;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 name 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&lt;-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</a:rPr>
              <a:t>"foo"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lvl="1"/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&gt;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 x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[[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name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]]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</a:rPr>
              <a:t>## computed index for ‘foo’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lvl="1"/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[</a:t>
            </a:r>
            <a:r>
              <a:rPr lang="en-US" dirty="0">
                <a:solidFill>
                  <a:srgbClr val="FF8000"/>
                </a:solidFill>
                <a:highlight>
                  <a:srgbClr val="FFFFFF"/>
                </a:highlight>
              </a:rPr>
              <a:t>1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]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dirty="0">
                <a:solidFill>
                  <a:srgbClr val="FF8000"/>
                </a:solidFill>
                <a:highlight>
                  <a:srgbClr val="FFFFFF"/>
                </a:highlight>
              </a:rPr>
              <a:t>1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dirty="0">
                <a:solidFill>
                  <a:srgbClr val="FF8000"/>
                </a:solidFill>
                <a:highlight>
                  <a:srgbClr val="FFFFFF"/>
                </a:highlight>
              </a:rPr>
              <a:t>2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dirty="0">
                <a:solidFill>
                  <a:srgbClr val="FF8000"/>
                </a:solidFill>
                <a:highlight>
                  <a:srgbClr val="FFFFFF"/>
                </a:highlight>
              </a:rPr>
              <a:t>3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dirty="0">
                <a:solidFill>
                  <a:srgbClr val="FF8000"/>
                </a:solidFill>
                <a:highlight>
                  <a:srgbClr val="FFFFFF"/>
                </a:highlight>
              </a:rPr>
              <a:t>4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lvl="1"/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&gt;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</a:rPr>
              <a:t>x</a:t>
            </a:r>
            <a:r>
              <a:rPr lang="en-US" b="1" dirty="0" err="1">
                <a:solidFill>
                  <a:srgbClr val="000080"/>
                </a:solidFill>
                <a:highlight>
                  <a:srgbClr val="FFFFFF"/>
                </a:highlight>
              </a:rPr>
              <a:t>$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</a:rPr>
              <a:t>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</a:rPr>
              <a:t>## element ‘name’ doesn’t exist!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lvl="1"/>
            <a:r>
              <a:rPr lang="en-US" b="1" dirty="0">
                <a:solidFill>
                  <a:srgbClr val="0000FF"/>
                </a:solidFill>
                <a:highlight>
                  <a:srgbClr val="FFFFFF"/>
                </a:highlight>
              </a:rPr>
              <a:t>NULL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lvl="1"/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&gt;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</a:rPr>
              <a:t>x</a:t>
            </a:r>
            <a:r>
              <a:rPr lang="en-US" b="1" dirty="0" err="1">
                <a:solidFill>
                  <a:srgbClr val="000080"/>
                </a:solidFill>
                <a:highlight>
                  <a:srgbClr val="FFFFFF"/>
                </a:highlight>
              </a:rPr>
              <a:t>$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</a:rPr>
              <a:t>foo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lvl="1"/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[</a:t>
            </a:r>
            <a:r>
              <a:rPr lang="en-US" dirty="0">
                <a:solidFill>
                  <a:srgbClr val="FF8000"/>
                </a:solidFill>
                <a:highlight>
                  <a:srgbClr val="FFFFFF"/>
                </a:highlight>
              </a:rPr>
              <a:t>1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]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dirty="0">
                <a:solidFill>
                  <a:srgbClr val="FF8000"/>
                </a:solidFill>
                <a:highlight>
                  <a:srgbClr val="FFFFFF"/>
                </a:highlight>
              </a:rPr>
              <a:t>1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dirty="0">
                <a:solidFill>
                  <a:srgbClr val="FF8000"/>
                </a:solidFill>
                <a:highlight>
                  <a:srgbClr val="FFFFFF"/>
                </a:highlight>
              </a:rPr>
              <a:t>2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dirty="0">
                <a:solidFill>
                  <a:srgbClr val="FF8000"/>
                </a:solidFill>
                <a:highlight>
                  <a:srgbClr val="FFFFFF"/>
                </a:highlight>
              </a:rPr>
              <a:t>3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dirty="0">
                <a:solidFill>
                  <a:srgbClr val="FF8000"/>
                </a:solidFill>
                <a:highlight>
                  <a:srgbClr val="FFFFFF"/>
                </a:highlight>
              </a:rPr>
              <a:t>4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38380-38B3-496F-8092-3899A638C257}" type="datetime1">
              <a:rPr lang="zh-TW" altLang="en-US" smtClean="0"/>
              <a:t>2017/9/26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Statistics I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EFD16-E680-45A5-8C3B-3965F90C22F4}" type="slidenum">
              <a:rPr lang="en-US" smtClean="0"/>
              <a:t>60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Subsetting</a:t>
            </a:r>
            <a:r>
              <a:rPr lang="en-US" dirty="0" smtClean="0"/>
              <a:t> Lists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5066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Retrieve a element using the (</a:t>
            </a:r>
            <a:r>
              <a:rPr lang="en-US" dirty="0" err="1" smtClean="0"/>
              <a:t>i,j</a:t>
            </a:r>
            <a:r>
              <a:rPr lang="en-US" dirty="0" smtClean="0"/>
              <a:t>) index</a:t>
            </a:r>
          </a:p>
          <a:p>
            <a:pPr lvl="1"/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x 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matrix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FF8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lang="en-US" dirty="0">
                <a:solidFill>
                  <a:srgbClr val="FF8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6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>
                <a:solidFill>
                  <a:srgbClr val="FF8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>
                <a:solidFill>
                  <a:srgbClr val="FF8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x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dirty="0">
                <a:solidFill>
                  <a:srgbClr val="FF8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>
                <a:solidFill>
                  <a:srgbClr val="FF8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dirty="0">
                <a:solidFill>
                  <a:srgbClr val="FF8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FF8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x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dirty="0">
                <a:solidFill>
                  <a:srgbClr val="FF8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>
                <a:solidFill>
                  <a:srgbClr val="FF8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dirty="0">
                <a:solidFill>
                  <a:srgbClr val="FF8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smtClean="0">
                <a:solidFill>
                  <a:srgbClr val="FF8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</a:p>
          <a:p>
            <a:r>
              <a:rPr lang="en-US" dirty="0" smtClean="0"/>
              <a:t>Getting a row or a column:</a:t>
            </a:r>
          </a:p>
          <a:p>
            <a:pPr lvl="1"/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x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dirty="0">
                <a:solidFill>
                  <a:srgbClr val="FF8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dirty="0">
                <a:solidFill>
                  <a:srgbClr val="FF8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FF8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FF8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FF8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x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>
                <a:solidFill>
                  <a:srgbClr val="FF8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dirty="0">
                <a:solidFill>
                  <a:srgbClr val="FF8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FF8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FF8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38380-38B3-496F-8092-3899A638C257}" type="datetime1">
              <a:rPr lang="zh-TW" altLang="en-US" smtClean="0"/>
              <a:t>2017/9/26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Statistics I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EFD16-E680-45A5-8C3B-3965F90C22F4}" type="slidenum">
              <a:rPr lang="en-US" smtClean="0"/>
              <a:t>61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Subsetting</a:t>
            </a:r>
            <a:r>
              <a:rPr lang="en-US" dirty="0" smtClean="0"/>
              <a:t> a Matrix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7758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By default, when a single element of a matrix is retrieved, it is returned as a vector of length 1 </a:t>
            </a:r>
            <a:r>
              <a:rPr lang="en-US" dirty="0" smtClean="0"/>
              <a:t>rather than </a:t>
            </a:r>
            <a:r>
              <a:rPr lang="en-US" dirty="0"/>
              <a:t>a 1 × 1 matrix. This behavior can be turned off by setting drop = FALSE</a:t>
            </a:r>
            <a:r>
              <a:rPr lang="en-US" dirty="0" smtClean="0"/>
              <a:t>.</a:t>
            </a:r>
          </a:p>
          <a:p>
            <a:pPr lvl="1"/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x 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matrix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FF8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lang="en-US" dirty="0">
                <a:solidFill>
                  <a:srgbClr val="FF8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6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>
                <a:solidFill>
                  <a:srgbClr val="FF8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>
                <a:solidFill>
                  <a:srgbClr val="FF8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x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dirty="0">
                <a:solidFill>
                  <a:srgbClr val="FF8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>
                <a:solidFill>
                  <a:srgbClr val="FF8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dirty="0">
                <a:solidFill>
                  <a:srgbClr val="FF8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FF8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x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dirty="0">
                <a:solidFill>
                  <a:srgbClr val="FF8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>
                <a:solidFill>
                  <a:srgbClr val="FF8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drop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FALSE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8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dirty="0">
                <a:solidFill>
                  <a:srgbClr val="FF8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FF8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endParaRPr lang="en-US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 smtClean="0"/>
              <a:t>By default, </a:t>
            </a:r>
            <a:r>
              <a:rPr lang="en-US" dirty="0" err="1" smtClean="0"/>
              <a:t>Subsetting</a:t>
            </a:r>
            <a:r>
              <a:rPr lang="en-US" dirty="0" smtClean="0"/>
              <a:t> </a:t>
            </a:r>
            <a:r>
              <a:rPr lang="en-US" dirty="0"/>
              <a:t>a single column or a single row will give you a vector, not a </a:t>
            </a:r>
            <a:r>
              <a:rPr lang="en-US" dirty="0" smtClean="0"/>
              <a:t>matrix.</a:t>
            </a:r>
          </a:p>
          <a:p>
            <a:pPr lvl="1"/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x 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matrix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FF8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lang="en-US" dirty="0">
                <a:solidFill>
                  <a:srgbClr val="FF8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6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>
                <a:solidFill>
                  <a:srgbClr val="FF8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>
                <a:solidFill>
                  <a:srgbClr val="FF8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x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dirty="0">
                <a:solidFill>
                  <a:srgbClr val="FF8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dirty="0">
                <a:solidFill>
                  <a:srgbClr val="FF8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FF8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FF8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FF8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x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dirty="0">
                <a:solidFill>
                  <a:srgbClr val="FF8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, , </a:t>
            </a:r>
            <a:r>
              <a:rPr lang="en-US" dirty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drop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FALSE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8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8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8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dirty="0">
                <a:solidFill>
                  <a:srgbClr val="FF8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FF8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FF8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FF8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38380-38B3-496F-8092-3899A638C257}" type="datetime1">
              <a:rPr lang="zh-TW" altLang="en-US" smtClean="0"/>
              <a:t>2017/9/26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Statistics I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EFD16-E680-45A5-8C3B-3965F90C22F4}" type="slidenum">
              <a:rPr lang="en-US" smtClean="0"/>
              <a:t>62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Subsetting</a:t>
            </a:r>
            <a:r>
              <a:rPr lang="en-US" dirty="0" smtClean="0"/>
              <a:t> a Matrix (cont’d.)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8394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Control structures in R allow you to control the flow of execution of the program, depending </a:t>
            </a:r>
            <a:r>
              <a:rPr lang="en-US" dirty="0" smtClean="0"/>
              <a:t>on runtime </a:t>
            </a:r>
            <a:r>
              <a:rPr lang="en-US" dirty="0"/>
              <a:t>conditions. Common structures are</a:t>
            </a:r>
          </a:p>
          <a:p>
            <a:pPr lvl="1"/>
            <a:r>
              <a:rPr lang="en-US" dirty="0" smtClean="0"/>
              <a:t>if</a:t>
            </a:r>
            <a:r>
              <a:rPr lang="en-US" dirty="0"/>
              <a:t>, else: testing a condition</a:t>
            </a:r>
          </a:p>
          <a:p>
            <a:pPr lvl="1"/>
            <a:r>
              <a:rPr lang="en-US" dirty="0"/>
              <a:t>for: execute a loop a fixed number of times</a:t>
            </a:r>
          </a:p>
          <a:p>
            <a:pPr lvl="1"/>
            <a:r>
              <a:rPr lang="en-US" dirty="0"/>
              <a:t>while: execute a loop </a:t>
            </a:r>
            <a:r>
              <a:rPr lang="en-US" i="1" dirty="0"/>
              <a:t>while </a:t>
            </a:r>
            <a:r>
              <a:rPr lang="en-US" dirty="0"/>
              <a:t>a condition is true</a:t>
            </a:r>
          </a:p>
          <a:p>
            <a:pPr lvl="1"/>
            <a:r>
              <a:rPr lang="en-US" dirty="0"/>
              <a:t>repeat: execute an infinite loop</a:t>
            </a:r>
          </a:p>
          <a:p>
            <a:pPr lvl="1"/>
            <a:r>
              <a:rPr lang="en-US" dirty="0"/>
              <a:t>break: break the execution of a loop</a:t>
            </a:r>
          </a:p>
          <a:p>
            <a:pPr lvl="1"/>
            <a:r>
              <a:rPr lang="en-US" dirty="0"/>
              <a:t>next: skip an </a:t>
            </a:r>
            <a:r>
              <a:rPr lang="en-US" dirty="0" err="1"/>
              <a:t>interation</a:t>
            </a:r>
            <a:r>
              <a:rPr lang="en-US" dirty="0"/>
              <a:t> of a loop</a:t>
            </a:r>
          </a:p>
          <a:p>
            <a:pPr lvl="1"/>
            <a:r>
              <a:rPr lang="en-US" dirty="0"/>
              <a:t>return: exit a </a:t>
            </a:r>
            <a:r>
              <a:rPr lang="en-US" dirty="0" smtClean="0"/>
              <a:t>function</a:t>
            </a:r>
          </a:p>
          <a:p>
            <a:r>
              <a:rPr lang="en-US" dirty="0"/>
              <a:t>Most control structures are not used in interactive sessions, but rather when writing functions </a:t>
            </a:r>
            <a:r>
              <a:rPr lang="en-US" dirty="0" smtClean="0"/>
              <a:t>or longer </a:t>
            </a:r>
            <a:r>
              <a:rPr lang="en-US" dirty="0" err="1"/>
              <a:t>expresisons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38380-38B3-496F-8092-3899A638C257}" type="datetime1">
              <a:rPr lang="zh-TW" altLang="en-US" smtClean="0"/>
              <a:t>2017/9/26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Statistics I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EFD16-E680-45A5-8C3B-3965F90C22F4}" type="slidenum">
              <a:rPr lang="en-US" smtClean="0"/>
              <a:t>63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Control Structure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5904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(&lt;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condition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&gt;)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##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do something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else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##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do something else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b="1" dirty="0" smtClean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(&lt;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condition1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&gt;)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##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do something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else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(&lt;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condition2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&gt;)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##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do something different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else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##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do something different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38380-38B3-496F-8092-3899A638C257}" type="datetime1">
              <a:rPr lang="zh-TW" altLang="en-US" smtClean="0"/>
              <a:t>2017/9/26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Statistics I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EFD16-E680-45A5-8C3B-3965F90C22F4}" type="slidenum">
              <a:rPr lang="en-US" smtClean="0"/>
              <a:t>64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Control Structure: if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6228736" y="1420761"/>
            <a:ext cx="2374490" cy="26178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Example 1:</a:t>
            </a:r>
          </a:p>
          <a:p>
            <a:pPr lvl="1"/>
            <a:r>
              <a:rPr lang="en-US" b="1" dirty="0" smtClean="0">
                <a:solidFill>
                  <a:srgbClr val="0000FF"/>
                </a:solidFill>
                <a:highlight>
                  <a:srgbClr val="FFFFFF"/>
                </a:highlight>
              </a:rPr>
              <a:t>if</a:t>
            </a:r>
            <a:r>
              <a:rPr lang="en-US" b="1" dirty="0" smtClean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</a:rPr>
              <a:t>x </a:t>
            </a:r>
            <a:r>
              <a:rPr lang="en-US" b="1" dirty="0" smtClean="0">
                <a:solidFill>
                  <a:srgbClr val="000080"/>
                </a:solidFill>
                <a:highlight>
                  <a:srgbClr val="FFFFFF"/>
                </a:highlight>
              </a:rPr>
              <a:t>&gt;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dirty="0" smtClean="0">
                <a:solidFill>
                  <a:srgbClr val="FF8000"/>
                </a:solidFill>
                <a:highlight>
                  <a:srgbClr val="FFFFFF"/>
                </a:highlight>
              </a:rPr>
              <a:t>3</a:t>
            </a:r>
            <a:r>
              <a:rPr lang="en-US" b="1" dirty="0" smtClean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b="1" dirty="0" smtClean="0">
                <a:solidFill>
                  <a:srgbClr val="000080"/>
                </a:solidFill>
                <a:highlight>
                  <a:srgbClr val="FFFFFF"/>
                </a:highlight>
              </a:rPr>
              <a:t>{</a:t>
            </a:r>
            <a:endParaRPr lang="en-US" dirty="0" smtClean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lvl="1"/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</a:rPr>
              <a:t>    y </a:t>
            </a:r>
            <a:r>
              <a:rPr lang="en-US" b="1" dirty="0" smtClean="0">
                <a:solidFill>
                  <a:srgbClr val="000080"/>
                </a:solidFill>
                <a:highlight>
                  <a:srgbClr val="FFFFFF"/>
                </a:highlight>
              </a:rPr>
              <a:t>&lt;-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dirty="0" smtClean="0">
                <a:solidFill>
                  <a:srgbClr val="FF8000"/>
                </a:solidFill>
                <a:highlight>
                  <a:srgbClr val="FFFFFF"/>
                </a:highlight>
              </a:rPr>
              <a:t>10</a:t>
            </a:r>
            <a:endParaRPr lang="en-US" dirty="0" smtClean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lvl="1"/>
            <a:r>
              <a:rPr lang="en-US" b="1" dirty="0" smtClean="0">
                <a:solidFill>
                  <a:srgbClr val="000080"/>
                </a:solidFill>
                <a:highlight>
                  <a:srgbClr val="FFFFFF"/>
                </a:highlight>
              </a:rPr>
              <a:t>}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b="1" dirty="0" smtClean="0">
                <a:solidFill>
                  <a:srgbClr val="0000FF"/>
                </a:solidFill>
                <a:highlight>
                  <a:srgbClr val="FFFFFF"/>
                </a:highlight>
              </a:rPr>
              <a:t>else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b="1" dirty="0" smtClean="0">
                <a:solidFill>
                  <a:srgbClr val="000080"/>
                </a:solidFill>
                <a:highlight>
                  <a:srgbClr val="FFFFFF"/>
                </a:highlight>
              </a:rPr>
              <a:t>{</a:t>
            </a:r>
            <a:endParaRPr lang="en-US" dirty="0" smtClean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lvl="1"/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</a:rPr>
              <a:t>    y </a:t>
            </a:r>
            <a:r>
              <a:rPr lang="en-US" b="1" dirty="0" smtClean="0">
                <a:solidFill>
                  <a:srgbClr val="000080"/>
                </a:solidFill>
                <a:highlight>
                  <a:srgbClr val="FFFFFF"/>
                </a:highlight>
              </a:rPr>
              <a:t>&lt;-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dirty="0" smtClean="0">
                <a:solidFill>
                  <a:srgbClr val="FF8000"/>
                </a:solidFill>
                <a:highlight>
                  <a:srgbClr val="FFFFFF"/>
                </a:highlight>
              </a:rPr>
              <a:t>0</a:t>
            </a:r>
            <a:endParaRPr lang="en-US" dirty="0" smtClean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lvl="1"/>
            <a:r>
              <a:rPr lang="en-US" b="1" dirty="0" smtClean="0">
                <a:solidFill>
                  <a:srgbClr val="000080"/>
                </a:solidFill>
                <a:highlight>
                  <a:srgbClr val="FFFFFF"/>
                </a:highlight>
              </a:rPr>
              <a:t>} </a:t>
            </a:r>
            <a:r>
              <a:rPr lang="en-US" altLang="zh-TW" b="1" dirty="0">
                <a:latin typeface="Times New Roman" pitchFamily="18" charset="0"/>
              </a:rPr>
              <a:t>☼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3430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for loops take an </a:t>
            </a:r>
            <a:r>
              <a:rPr lang="en-US" dirty="0" err="1"/>
              <a:t>interator</a:t>
            </a:r>
            <a:r>
              <a:rPr lang="en-US" dirty="0"/>
              <a:t> variable and assign it </a:t>
            </a:r>
            <a:r>
              <a:rPr lang="en-US" dirty="0" smtClean="0"/>
              <a:t>successive </a:t>
            </a:r>
            <a:r>
              <a:rPr lang="en-US" dirty="0"/>
              <a:t>values from a sequence or vector. </a:t>
            </a:r>
            <a:endParaRPr lang="en-US" dirty="0" smtClean="0"/>
          </a:p>
          <a:p>
            <a:r>
              <a:rPr lang="en-US" dirty="0" smtClean="0"/>
              <a:t>for loops </a:t>
            </a:r>
            <a:r>
              <a:rPr lang="en-US" dirty="0"/>
              <a:t>are most commonly used for iterating over the elements of an object (list, vector, etc</a:t>
            </a:r>
            <a:r>
              <a:rPr lang="en-US" dirty="0" smtClean="0"/>
              <a:t>.).</a:t>
            </a:r>
          </a:p>
          <a:p>
            <a:pPr lvl="1"/>
            <a:r>
              <a:rPr lang="en-US" b="1" dirty="0">
                <a:solidFill>
                  <a:srgbClr val="0000FF"/>
                </a:solidFill>
                <a:highlight>
                  <a:srgbClr val="FFFFFF"/>
                </a:highlight>
              </a:rPr>
              <a:t>for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</a:rPr>
              <a:t>i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b="1" dirty="0">
                <a:solidFill>
                  <a:srgbClr val="0000FF"/>
                </a:solidFill>
                <a:highlight>
                  <a:srgbClr val="FFFFFF"/>
                </a:highlight>
              </a:rPr>
              <a:t>in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dirty="0">
                <a:solidFill>
                  <a:srgbClr val="FF8000"/>
                </a:solidFill>
                <a:highlight>
                  <a:srgbClr val="FFFFFF"/>
                </a:highlight>
              </a:rPr>
              <a:t>1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:</a:t>
            </a:r>
            <a:r>
              <a:rPr lang="en-US" dirty="0">
                <a:solidFill>
                  <a:srgbClr val="FF8000"/>
                </a:solidFill>
                <a:highlight>
                  <a:srgbClr val="FFFFFF"/>
                </a:highlight>
              </a:rPr>
              <a:t>10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{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lvl="1"/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en-US" dirty="0">
                <a:solidFill>
                  <a:srgbClr val="8000FF"/>
                </a:solidFill>
                <a:highlight>
                  <a:srgbClr val="FFFFFF"/>
                </a:highlight>
              </a:rPr>
              <a:t>print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</a:rPr>
              <a:t>i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lvl="1"/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}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lvl="1"/>
            <a:endParaRPr lang="en-US" dirty="0" smtClean="0"/>
          </a:p>
          <a:p>
            <a:r>
              <a:rPr lang="en-US" dirty="0"/>
              <a:t>This </a:t>
            </a:r>
            <a:r>
              <a:rPr lang="en-US" dirty="0" smtClean="0"/>
              <a:t>for loop take a list c(1,2,3,4,5,6,7,8,9,10), and assign </a:t>
            </a:r>
            <a:r>
              <a:rPr lang="en-US" dirty="0" err="1" smtClean="0"/>
              <a:t>i</a:t>
            </a:r>
            <a:r>
              <a:rPr lang="en-US" dirty="0" smtClean="0"/>
              <a:t> to each element in the list. So </a:t>
            </a:r>
            <a:r>
              <a:rPr lang="en-US" dirty="0" err="1" smtClean="0"/>
              <a:t>i</a:t>
            </a:r>
            <a:r>
              <a:rPr lang="en-US" dirty="0" smtClean="0"/>
              <a:t> takes the value of 1, 2, 3, …, 10, and then exit. </a:t>
            </a:r>
            <a:r>
              <a:rPr lang="en-US" altLang="zh-TW" b="1" dirty="0">
                <a:latin typeface="Times New Roman" pitchFamily="18" charset="0"/>
              </a:rPr>
              <a:t>☼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38380-38B3-496F-8092-3899A638C257}" type="datetime1">
              <a:rPr lang="zh-TW" altLang="en-US" smtClean="0"/>
              <a:t>2017/9/26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Statistics I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EFD16-E680-45A5-8C3B-3965F90C22F4}" type="slidenum">
              <a:rPr lang="en-US" smtClean="0"/>
              <a:t>65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Control Structure: for Loop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0813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49045" y="1465006"/>
            <a:ext cx="4498258" cy="487680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Consider the following examples:</a:t>
            </a:r>
          </a:p>
          <a:p>
            <a:pPr lvl="1"/>
            <a:r>
              <a:rPr lang="pt-BR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x </a:t>
            </a:r>
            <a:r>
              <a:rPr lang="pt-BR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r>
              <a:rPr lang="pt-BR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pt-BR" dirty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c</a:t>
            </a:r>
            <a:r>
              <a:rPr lang="pt-BR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pt-BR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"a"</a:t>
            </a:r>
            <a:r>
              <a:rPr lang="pt-BR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pt-BR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"b"</a:t>
            </a:r>
            <a:r>
              <a:rPr lang="pt-BR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pt-BR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"c"</a:t>
            </a:r>
            <a:r>
              <a:rPr lang="pt-BR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pt-BR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"d"</a:t>
            </a:r>
            <a:r>
              <a:rPr lang="pt-BR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pt-BR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in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FF8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lang="en-US" dirty="0">
                <a:solidFill>
                  <a:srgbClr val="FF8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])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in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seq_along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))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])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letter </a:t>
            </a:r>
            <a:r>
              <a:rPr lang="en-US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in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x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letter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in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FF8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lang="en-US" dirty="0">
                <a:solidFill>
                  <a:srgbClr val="FF8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])</a:t>
            </a:r>
            <a:endParaRPr lang="en-US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38380-38B3-496F-8092-3899A638C257}" type="datetime1">
              <a:rPr lang="zh-TW" altLang="en-US" smtClean="0"/>
              <a:t>2017/9/26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Statistics I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EFD16-E680-45A5-8C3B-3965F90C22F4}" type="slidenum">
              <a:rPr lang="en-US" smtClean="0"/>
              <a:t>66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 loop: Examples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5275006" y="1465006"/>
            <a:ext cx="3593690" cy="26178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All of these loops have the same output:</a:t>
            </a:r>
          </a:p>
          <a:p>
            <a:pPr lvl="1"/>
            <a:r>
              <a:rPr lang="en-US" b="1" dirty="0" smtClean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dirty="0" smtClean="0">
                <a:solidFill>
                  <a:srgbClr val="FF8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b="1" dirty="0" smtClean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smtClean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"a"</a:t>
            </a:r>
            <a:endParaRPr lang="en-US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b="1" dirty="0" smtClean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dirty="0" smtClean="0">
                <a:solidFill>
                  <a:srgbClr val="FF8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b="1" dirty="0" smtClean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smtClean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"b"</a:t>
            </a:r>
            <a:endParaRPr lang="en-US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b="1" dirty="0" smtClean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dirty="0" smtClean="0">
                <a:solidFill>
                  <a:srgbClr val="FF8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b="1" dirty="0" smtClean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smtClean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"c"</a:t>
            </a:r>
            <a:endParaRPr lang="en-US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b="1" dirty="0" smtClean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dirty="0" smtClean="0">
                <a:solidFill>
                  <a:srgbClr val="FF8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b="1" dirty="0" smtClean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smtClean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"d"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1224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 loops can be nested</a:t>
            </a:r>
          </a:p>
          <a:p>
            <a:pPr lvl="1"/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x 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matrix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FF8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lang="en-US" dirty="0">
                <a:solidFill>
                  <a:srgbClr val="FF8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6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>
                <a:solidFill>
                  <a:srgbClr val="FF8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>
                <a:solidFill>
                  <a:srgbClr val="FF8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in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seq_len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nrow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)))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j </a:t>
            </a:r>
            <a:r>
              <a:rPr lang="en-US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in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seq_len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ncol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)))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dirty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i,j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])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b="1" dirty="0" smtClean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dirty="0" smtClean="0">
                <a:highlight>
                  <a:srgbClr val="FFFFFF"/>
                </a:highlight>
                <a:cs typeface="Consolas" panose="020B0609020204030204" pitchFamily="49" charset="0"/>
              </a:rPr>
              <a:t>Note: deeply nested for loops </a:t>
            </a:r>
            <a:br>
              <a:rPr lang="en-US" dirty="0" smtClean="0">
                <a:highlight>
                  <a:srgbClr val="FFFFFF"/>
                </a:highlight>
                <a:cs typeface="Consolas" panose="020B0609020204030204" pitchFamily="49" charset="0"/>
              </a:rPr>
            </a:br>
            <a:r>
              <a:rPr lang="en-US" dirty="0" smtClean="0">
                <a:highlight>
                  <a:srgbClr val="FFFFFF"/>
                </a:highlight>
                <a:cs typeface="Consolas" panose="020B0609020204030204" pitchFamily="49" charset="0"/>
              </a:rPr>
              <a:t>often takes a very long time to run.</a:t>
            </a:r>
            <a:endParaRPr lang="en-US" dirty="0">
              <a:cs typeface="Consolas" panose="020B0609020204030204" pitchFamily="49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38380-38B3-496F-8092-3899A638C257}" type="datetime1">
              <a:rPr lang="zh-TW" altLang="en-US" smtClean="0"/>
              <a:t>2017/9/26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Statistics I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EFD16-E680-45A5-8C3B-3965F90C22F4}" type="slidenum">
              <a:rPr lang="en-US" smtClean="0"/>
              <a:t>67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Nested for loops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6683477" y="3888659"/>
            <a:ext cx="2286000" cy="28734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Output:</a:t>
            </a:r>
          </a:p>
          <a:p>
            <a:pPr lvl="1"/>
            <a:r>
              <a:rPr lang="en-US" b="1" dirty="0" smtClean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dirty="0" smtClean="0">
                <a:solidFill>
                  <a:srgbClr val="FF8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b="1" dirty="0" smtClean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smtClean="0">
                <a:solidFill>
                  <a:srgbClr val="FF8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endParaRPr lang="en-US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b="1" dirty="0" smtClean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dirty="0" smtClean="0">
                <a:solidFill>
                  <a:srgbClr val="FF8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b="1" dirty="0" smtClean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smtClean="0">
                <a:solidFill>
                  <a:srgbClr val="FF8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endParaRPr lang="en-US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b="1" dirty="0" smtClean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dirty="0" smtClean="0">
                <a:solidFill>
                  <a:srgbClr val="FF8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b="1" dirty="0" smtClean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smtClean="0">
                <a:solidFill>
                  <a:srgbClr val="FF8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endParaRPr lang="en-US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b="1" dirty="0" smtClean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dirty="0" smtClean="0">
                <a:solidFill>
                  <a:srgbClr val="FF8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b="1" dirty="0" smtClean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smtClean="0">
                <a:solidFill>
                  <a:srgbClr val="FF8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endParaRPr lang="en-US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b="1" dirty="0" smtClean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dirty="0" smtClean="0">
                <a:solidFill>
                  <a:srgbClr val="FF8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b="1" dirty="0" smtClean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smtClean="0">
                <a:solidFill>
                  <a:srgbClr val="FF8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endParaRPr lang="en-US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b="1" dirty="0" smtClean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dirty="0" smtClean="0">
                <a:solidFill>
                  <a:srgbClr val="FF8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b="1" dirty="0" smtClean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smtClean="0">
                <a:solidFill>
                  <a:srgbClr val="FF8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6 </a:t>
            </a:r>
            <a:r>
              <a:rPr lang="en-US" altLang="zh-TW" b="1" dirty="0">
                <a:latin typeface="Times New Roman" pitchFamily="18" charset="0"/>
              </a:rPr>
              <a:t>☼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Content Placeholder 1"/>
          <p:cNvSpPr txBox="1">
            <a:spLocks/>
          </p:cNvSpPr>
          <p:nvPr/>
        </p:nvSpPr>
        <p:spPr>
          <a:xfrm>
            <a:off x="5931309" y="2113937"/>
            <a:ext cx="4183627" cy="16985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 smtClean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x</a:t>
            </a:r>
          </a:p>
          <a:p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n-US" sz="2000" b="1" dirty="0" smtClean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000" dirty="0" smtClean="0">
                <a:solidFill>
                  <a:srgbClr val="FF8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000" b="1" dirty="0" smtClean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b="1" dirty="0" smtClean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000" dirty="0" smtClean="0">
                <a:solidFill>
                  <a:srgbClr val="FF8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2000" b="1" dirty="0" smtClean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b="1" dirty="0" smtClean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000" dirty="0" smtClean="0">
                <a:solidFill>
                  <a:srgbClr val="FF8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sz="2000" b="1" dirty="0" smtClean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endParaRPr lang="en-US" sz="20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b="1" dirty="0" smtClean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 dirty="0" smtClean="0">
                <a:solidFill>
                  <a:srgbClr val="FF8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000" b="1" dirty="0" smtClean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smtClean="0">
                <a:solidFill>
                  <a:srgbClr val="FF8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smtClean="0">
                <a:solidFill>
                  <a:srgbClr val="FF8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smtClean="0">
                <a:solidFill>
                  <a:srgbClr val="FF8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endParaRPr lang="en-US" sz="20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b="1" dirty="0" smtClean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 dirty="0" smtClean="0">
                <a:solidFill>
                  <a:srgbClr val="FF8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000" b="1" dirty="0" smtClean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smtClean="0">
                <a:solidFill>
                  <a:srgbClr val="FF8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smtClean="0">
                <a:solidFill>
                  <a:srgbClr val="FF8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smtClean="0">
                <a:solidFill>
                  <a:srgbClr val="FF8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6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2178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38380-38B3-496F-8092-3899A638C257}" type="datetime1">
              <a:rPr lang="zh-TW" altLang="en-US" smtClean="0"/>
              <a:t>2017/9/26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Statistics I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EFD16-E680-45A5-8C3B-3965F90C22F4}" type="slidenum">
              <a:rPr lang="en-US" smtClean="0"/>
              <a:t>68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Control Structure: while loop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57200" y="1600200"/>
            <a:ext cx="7241458" cy="4876800"/>
          </a:xfrm>
        </p:spPr>
        <p:txBody>
          <a:bodyPr/>
          <a:lstStyle/>
          <a:p>
            <a:r>
              <a:rPr lang="en-US" dirty="0"/>
              <a:t>While loops begin by testing a condition. If it is true, then they execute the loop body. </a:t>
            </a:r>
            <a:endParaRPr lang="en-US" dirty="0" smtClean="0"/>
          </a:p>
          <a:p>
            <a:r>
              <a:rPr lang="en-US" dirty="0" smtClean="0"/>
              <a:t>Once </a:t>
            </a:r>
            <a:r>
              <a:rPr lang="en-US" dirty="0"/>
              <a:t>the </a:t>
            </a:r>
            <a:r>
              <a:rPr lang="en-US" dirty="0" smtClean="0"/>
              <a:t>loop</a:t>
            </a:r>
            <a:r>
              <a:rPr lang="zh-TW" altLang="en-US" dirty="0" smtClean="0"/>
              <a:t> </a:t>
            </a:r>
            <a:r>
              <a:rPr lang="en-US" dirty="0" smtClean="0"/>
              <a:t>body </a:t>
            </a:r>
            <a:r>
              <a:rPr lang="en-US" dirty="0"/>
              <a:t>is executed, the condition is tested again, and so forth</a:t>
            </a:r>
            <a:r>
              <a:rPr lang="en-US" dirty="0" smtClean="0"/>
              <a:t>.</a:t>
            </a:r>
          </a:p>
          <a:p>
            <a:r>
              <a:rPr lang="en-US" dirty="0"/>
              <a:t>While loops can potentially result in infinite loops if not written properly. Use with care</a:t>
            </a:r>
            <a:r>
              <a:rPr lang="en-US" dirty="0" smtClean="0"/>
              <a:t>!</a:t>
            </a:r>
          </a:p>
          <a:p>
            <a:pPr lvl="1"/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count 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&lt;-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dirty="0">
                <a:solidFill>
                  <a:srgbClr val="FF8000"/>
                </a:solidFill>
                <a:highlight>
                  <a:srgbClr val="FFFFFF"/>
                </a:highlight>
              </a:rPr>
              <a:t>0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lvl="1"/>
            <a:r>
              <a:rPr lang="en-US" b="1" dirty="0">
                <a:solidFill>
                  <a:srgbClr val="0000FF"/>
                </a:solidFill>
                <a:highlight>
                  <a:srgbClr val="FFFFFF"/>
                </a:highlight>
              </a:rPr>
              <a:t>while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count 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&lt;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dirty="0">
                <a:solidFill>
                  <a:srgbClr val="FF8000"/>
                </a:solidFill>
                <a:highlight>
                  <a:srgbClr val="FFFFFF"/>
                </a:highlight>
              </a:rPr>
              <a:t>10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{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lvl="1"/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en-US" dirty="0">
                <a:solidFill>
                  <a:srgbClr val="8000FF"/>
                </a:solidFill>
                <a:highlight>
                  <a:srgbClr val="FFFFFF"/>
                </a:highlight>
              </a:rPr>
              <a:t>print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count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lvl="1"/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    count 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&lt;-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 count 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+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dirty="0">
                <a:solidFill>
                  <a:srgbClr val="FF8000"/>
                </a:solidFill>
                <a:highlight>
                  <a:srgbClr val="FFFFFF"/>
                </a:highlight>
              </a:rPr>
              <a:t>1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lvl="1"/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}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8" name="Content Placeholder 1"/>
          <p:cNvSpPr txBox="1">
            <a:spLocks/>
          </p:cNvSpPr>
          <p:nvPr/>
        </p:nvSpPr>
        <p:spPr>
          <a:xfrm>
            <a:off x="7620000" y="2258961"/>
            <a:ext cx="1686232" cy="437781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highlight>
                  <a:srgbClr val="FFFFFF"/>
                </a:highlight>
                <a:cs typeface="Consolas" panose="020B0609020204030204" pitchFamily="49" charset="0"/>
              </a:rPr>
              <a:t>Output:</a:t>
            </a:r>
          </a:p>
          <a:p>
            <a:pPr lvl="1"/>
            <a:r>
              <a:rPr lang="en-US" b="1" dirty="0" smtClean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dirty="0" smtClean="0">
                <a:solidFill>
                  <a:srgbClr val="FF8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b="1" dirty="0" smtClean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smtClean="0">
                <a:solidFill>
                  <a:srgbClr val="FF8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endParaRPr lang="en-US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b="1" dirty="0" smtClean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dirty="0" smtClean="0">
                <a:solidFill>
                  <a:srgbClr val="FF8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b="1" dirty="0" smtClean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smtClean="0">
                <a:solidFill>
                  <a:srgbClr val="FF8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endParaRPr lang="en-US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b="1" dirty="0" smtClean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dirty="0" smtClean="0">
                <a:solidFill>
                  <a:srgbClr val="FF8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b="1" dirty="0" smtClean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smtClean="0">
                <a:solidFill>
                  <a:srgbClr val="FF8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endParaRPr lang="en-US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b="1" dirty="0" smtClean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dirty="0" smtClean="0">
                <a:solidFill>
                  <a:srgbClr val="FF8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b="1" dirty="0" smtClean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smtClean="0">
                <a:solidFill>
                  <a:srgbClr val="FF8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endParaRPr lang="en-US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b="1" dirty="0" smtClean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dirty="0" smtClean="0">
                <a:solidFill>
                  <a:srgbClr val="FF8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b="1" dirty="0" smtClean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smtClean="0">
                <a:solidFill>
                  <a:srgbClr val="FF8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endParaRPr lang="en-US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b="1" dirty="0" smtClean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dirty="0" smtClean="0">
                <a:solidFill>
                  <a:srgbClr val="FF8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b="1" dirty="0" smtClean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smtClean="0">
                <a:solidFill>
                  <a:srgbClr val="FF8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endParaRPr lang="en-US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b="1" dirty="0" smtClean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dirty="0" smtClean="0">
                <a:solidFill>
                  <a:srgbClr val="FF8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b="1" dirty="0" smtClean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smtClean="0">
                <a:solidFill>
                  <a:srgbClr val="FF8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6</a:t>
            </a:r>
            <a:endParaRPr lang="en-US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b="1" dirty="0" smtClean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dirty="0" smtClean="0">
                <a:solidFill>
                  <a:srgbClr val="FF8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b="1" dirty="0" smtClean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smtClean="0">
                <a:solidFill>
                  <a:srgbClr val="FF8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7</a:t>
            </a:r>
            <a:endParaRPr lang="en-US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b="1" dirty="0" smtClean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dirty="0" smtClean="0">
                <a:solidFill>
                  <a:srgbClr val="FF8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b="1" dirty="0" smtClean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smtClean="0">
                <a:solidFill>
                  <a:srgbClr val="FF8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8</a:t>
            </a:r>
            <a:endParaRPr lang="en-US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b="1" dirty="0" smtClean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dirty="0" smtClean="0">
                <a:solidFill>
                  <a:srgbClr val="FF8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b="1" dirty="0" smtClean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smtClean="0">
                <a:solidFill>
                  <a:srgbClr val="FF8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9</a:t>
            </a:r>
            <a:br>
              <a:rPr lang="en-US" dirty="0" smtClean="0">
                <a:solidFill>
                  <a:srgbClr val="FF8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zh-TW" b="1" dirty="0">
                <a:latin typeface="Times New Roman" pitchFamily="18" charset="0"/>
              </a:rPr>
              <a:t>☼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2451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199" y="1600200"/>
            <a:ext cx="10023988" cy="4876800"/>
          </a:xfrm>
        </p:spPr>
        <p:txBody>
          <a:bodyPr>
            <a:normAutofit/>
          </a:bodyPr>
          <a:lstStyle/>
          <a:p>
            <a:r>
              <a:rPr lang="en-US" dirty="0" smtClean="0"/>
              <a:t>Testing more than one conditions (conditions </a:t>
            </a:r>
            <a:r>
              <a:rPr lang="en-US" dirty="0"/>
              <a:t>are always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evaluated </a:t>
            </a:r>
            <a:r>
              <a:rPr lang="en-US" dirty="0"/>
              <a:t>from left to </a:t>
            </a:r>
            <a:r>
              <a:rPr lang="en-US" dirty="0" smtClean="0"/>
              <a:t>right):</a:t>
            </a:r>
          </a:p>
          <a:p>
            <a:pPr lvl="1"/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z 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FF8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z 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&gt;=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FF8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&amp;&amp;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z 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&lt;=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FF8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10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z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coin 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rbinom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FF8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>
                <a:solidFill>
                  <a:srgbClr val="FF8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>
                <a:solidFill>
                  <a:srgbClr val="FF8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0.5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#draw a binomial random variable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coin 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==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FF8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## random walk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    z 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z 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FF8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else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    z 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z 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FF8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38380-38B3-496F-8092-3899A638C257}" type="datetime1">
              <a:rPr lang="zh-TW" altLang="en-US" smtClean="0"/>
              <a:t>2017/9/26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Statistics I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EFD16-E680-45A5-8C3B-3965F90C22F4}" type="slidenum">
              <a:rPr lang="en-US" smtClean="0"/>
              <a:t>69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while loop: Example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2665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1991: Created in New Zealand by Ross </a:t>
            </a:r>
            <a:r>
              <a:rPr lang="en-US" dirty="0" err="1"/>
              <a:t>Ihaka</a:t>
            </a:r>
            <a:r>
              <a:rPr lang="en-US" dirty="0"/>
              <a:t> and Robert Gentleman. </a:t>
            </a:r>
          </a:p>
          <a:p>
            <a:r>
              <a:rPr lang="en-US" dirty="0"/>
              <a:t>1993: First announcement of R to the public.</a:t>
            </a:r>
          </a:p>
          <a:p>
            <a:r>
              <a:rPr lang="en-US" dirty="0"/>
              <a:t>1995: Martin </a:t>
            </a:r>
            <a:r>
              <a:rPr lang="en-US" dirty="0" err="1"/>
              <a:t>Mächler</a:t>
            </a:r>
            <a:r>
              <a:rPr lang="en-US" dirty="0"/>
              <a:t> convinces Ross and Robert to use the </a:t>
            </a:r>
            <a:r>
              <a:rPr lang="en-US" dirty="0">
                <a:solidFill>
                  <a:srgbClr val="002060"/>
                </a:solidFill>
              </a:rPr>
              <a:t>GNU General Public License </a:t>
            </a:r>
            <a:r>
              <a:rPr lang="en-US" dirty="0" smtClean="0"/>
              <a:t>to make </a:t>
            </a:r>
            <a:r>
              <a:rPr lang="en-US" dirty="0"/>
              <a:t>R free software.</a:t>
            </a:r>
          </a:p>
          <a:p>
            <a:r>
              <a:rPr lang="en-US" dirty="0"/>
              <a:t>1996: A public mailing list is created (R-help and R-</a:t>
            </a:r>
            <a:r>
              <a:rPr lang="en-US" dirty="0" err="1"/>
              <a:t>devel</a:t>
            </a:r>
            <a:r>
              <a:rPr lang="en-US" dirty="0"/>
              <a:t>)</a:t>
            </a:r>
          </a:p>
          <a:p>
            <a:r>
              <a:rPr lang="en-US" dirty="0"/>
              <a:t>1997: The R Core Group is formed (containing some people associated with S-PLUS). The </a:t>
            </a:r>
            <a:r>
              <a:rPr lang="en-US" dirty="0" smtClean="0"/>
              <a:t>core group </a:t>
            </a:r>
            <a:r>
              <a:rPr lang="en-US" dirty="0"/>
              <a:t>controls the source code for R.</a:t>
            </a:r>
          </a:p>
          <a:p>
            <a:r>
              <a:rPr lang="en-US" dirty="0"/>
              <a:t>2000: R version 1.0.0 is released.</a:t>
            </a:r>
          </a:p>
          <a:p>
            <a:r>
              <a:rPr lang="en-US" dirty="0"/>
              <a:t>2013: R version 3.0.2 is released on December 2013</a:t>
            </a:r>
            <a:r>
              <a:rPr lang="en-US" dirty="0" smtClean="0"/>
              <a:t>. </a:t>
            </a:r>
            <a:r>
              <a:rPr lang="en-US" altLang="zh-TW" b="1" dirty="0">
                <a:latin typeface="Times New Roman" pitchFamily="18" charset="0"/>
              </a:rPr>
              <a:t>☼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38380-38B3-496F-8092-3899A638C257}" type="datetime1">
              <a:rPr lang="zh-TW" altLang="en-US" smtClean="0"/>
              <a:t>2017/9/26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Statistics I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EFD16-E680-45A5-8C3B-3965F90C22F4}" type="slidenum">
              <a:rPr lang="en-US" smtClean="0"/>
              <a:t>7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 History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3539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386348"/>
            <a:ext cx="8229600" cy="5090652"/>
          </a:xfrm>
        </p:spPr>
        <p:txBody>
          <a:bodyPr>
            <a:normAutofit fontScale="92500" lnSpcReduction="20000"/>
          </a:bodyPr>
          <a:lstStyle/>
          <a:p>
            <a:r>
              <a:rPr lang="en-US" i="1" dirty="0">
                <a:solidFill>
                  <a:srgbClr val="FF0000"/>
                </a:solidFill>
              </a:rPr>
              <a:t>break</a:t>
            </a:r>
            <a:r>
              <a:rPr lang="en-US" dirty="0"/>
              <a:t> breaks out of a </a:t>
            </a:r>
            <a:r>
              <a:rPr lang="en-US" i="1" dirty="0"/>
              <a:t>for</a:t>
            </a:r>
            <a:r>
              <a:rPr lang="en-US" dirty="0" smtClean="0"/>
              <a:t>, or </a:t>
            </a:r>
            <a:r>
              <a:rPr lang="en-US" i="1" dirty="0"/>
              <a:t>while</a:t>
            </a:r>
            <a:r>
              <a:rPr lang="en-US" dirty="0"/>
              <a:t> </a:t>
            </a:r>
            <a:r>
              <a:rPr lang="en-US" dirty="0" smtClean="0"/>
              <a:t>loop</a:t>
            </a:r>
            <a:r>
              <a:rPr lang="en-US" dirty="0"/>
              <a:t>; </a:t>
            </a:r>
            <a:endParaRPr lang="en-US" dirty="0" smtClean="0"/>
          </a:p>
          <a:p>
            <a:pPr lvl="1"/>
            <a:r>
              <a:rPr lang="en-US" dirty="0" smtClean="0"/>
              <a:t>control </a:t>
            </a:r>
            <a:r>
              <a:rPr lang="en-US" dirty="0"/>
              <a:t>is transferred to the first statement outside the inner-most loop. </a:t>
            </a:r>
            <a:endParaRPr lang="en-US" dirty="0" smtClean="0"/>
          </a:p>
          <a:p>
            <a:r>
              <a:rPr lang="en-US" i="1" dirty="0" smtClean="0">
                <a:solidFill>
                  <a:srgbClr val="FF0000"/>
                </a:solidFill>
              </a:rPr>
              <a:t>next</a:t>
            </a:r>
            <a:r>
              <a:rPr lang="en-US" dirty="0" smtClean="0"/>
              <a:t> </a:t>
            </a:r>
            <a:r>
              <a:rPr lang="en-US" dirty="0"/>
              <a:t>halts the processing of the current iteration and advances the looping index. </a:t>
            </a:r>
            <a:endParaRPr lang="en-US" dirty="0" smtClean="0"/>
          </a:p>
          <a:p>
            <a:r>
              <a:rPr lang="en-US" dirty="0" smtClean="0"/>
              <a:t>Both </a:t>
            </a:r>
            <a:r>
              <a:rPr lang="en-US" dirty="0"/>
              <a:t>break and next apply only to the innermost of nested loops. </a:t>
            </a:r>
            <a:endParaRPr lang="en-US" dirty="0" smtClean="0"/>
          </a:p>
          <a:p>
            <a:pPr lvl="1"/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set.seed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FF8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33221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count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rgbClr val="FF8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FF8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count 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count 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FF8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coin 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rbinom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FF8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>
                <a:solidFill>
                  <a:srgbClr val="FF8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>
                <a:solidFill>
                  <a:srgbClr val="FF8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0.5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coin 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==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FF8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break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dirty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cat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"It takes"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, count, 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"draw to get a head\n</a:t>
            </a:r>
            <a:r>
              <a:rPr lang="en-US" dirty="0" smtClean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b="1" dirty="0" smtClean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dirty="0">
                <a:highlight>
                  <a:srgbClr val="FFFFFF"/>
                </a:highlight>
                <a:cs typeface="Consolas" panose="020B0609020204030204" pitchFamily="49" charset="0"/>
              </a:rPr>
              <a:t>Output: It takes 3 draw to get a </a:t>
            </a:r>
            <a:r>
              <a:rPr lang="en-US" dirty="0" smtClean="0">
                <a:highlight>
                  <a:srgbClr val="FFFFFF"/>
                </a:highlight>
                <a:cs typeface="Consolas" panose="020B0609020204030204" pitchFamily="49" charset="0"/>
              </a:rPr>
              <a:t>head </a:t>
            </a:r>
            <a:r>
              <a:rPr lang="en-US" altLang="zh-TW" b="1" dirty="0">
                <a:latin typeface="Times New Roman" pitchFamily="18" charset="0"/>
              </a:rPr>
              <a:t>☼</a:t>
            </a:r>
            <a:endParaRPr lang="en-US" dirty="0">
              <a:highlight>
                <a:srgbClr val="FFFFFF"/>
              </a:highlight>
              <a:cs typeface="Consolas" panose="020B0609020204030204" pitchFamily="49" charset="0"/>
            </a:endParaRP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38380-38B3-496F-8092-3899A638C257}" type="datetime1">
              <a:rPr lang="zh-TW" altLang="en-US" smtClean="0"/>
              <a:t>2017/9/26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Statistics I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EFD16-E680-45A5-8C3B-3965F90C22F4}" type="slidenum">
              <a:rPr lang="en-US" smtClean="0"/>
              <a:t>70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break and next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9967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</a:rPr>
              <a:t>x 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&lt;-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dirty="0">
                <a:solidFill>
                  <a:srgbClr val="FF8000"/>
                </a:solidFill>
                <a:highlight>
                  <a:srgbClr val="FFFFFF"/>
                </a:highlight>
              </a:rPr>
              <a:t>1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:</a:t>
            </a:r>
            <a:r>
              <a:rPr lang="en-US" dirty="0">
                <a:solidFill>
                  <a:srgbClr val="FF8000"/>
                </a:solidFill>
                <a:highlight>
                  <a:srgbClr val="FFFFFF"/>
                </a:highlight>
              </a:rPr>
              <a:t>5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lvl="1"/>
            <a:r>
              <a:rPr lang="en-US" b="1" dirty="0">
                <a:solidFill>
                  <a:srgbClr val="0000FF"/>
                </a:solidFill>
                <a:highlight>
                  <a:srgbClr val="FFFFFF"/>
                </a:highlight>
              </a:rPr>
              <a:t>for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</a:rPr>
              <a:t>val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b="1" dirty="0">
                <a:solidFill>
                  <a:srgbClr val="0000FF"/>
                </a:solidFill>
                <a:highlight>
                  <a:srgbClr val="FFFFFF"/>
                </a:highlight>
              </a:rPr>
              <a:t>in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 x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{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lvl="1"/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en-US" b="1" dirty="0">
                <a:solidFill>
                  <a:srgbClr val="0000FF"/>
                </a:solidFill>
                <a:highlight>
                  <a:srgbClr val="FFFFFF"/>
                </a:highlight>
              </a:rPr>
              <a:t>if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</a:rPr>
              <a:t>val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==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dirty="0">
                <a:solidFill>
                  <a:srgbClr val="FF8000"/>
                </a:solidFill>
                <a:highlight>
                  <a:srgbClr val="FFFFFF"/>
                </a:highlight>
              </a:rPr>
              <a:t>3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){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lvl="1"/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        </a:t>
            </a:r>
            <a:r>
              <a:rPr lang="en-US" b="1" dirty="0">
                <a:solidFill>
                  <a:srgbClr val="0000FF"/>
                </a:solidFill>
                <a:highlight>
                  <a:srgbClr val="FFFFFF"/>
                </a:highlight>
              </a:rPr>
              <a:t>next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lvl="1"/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en-US" b="1" dirty="0" smtClean="0">
                <a:solidFill>
                  <a:srgbClr val="000080"/>
                </a:solidFill>
                <a:highlight>
                  <a:srgbClr val="FFFFFF"/>
                </a:highlight>
              </a:rPr>
              <a:t>}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lvl="1"/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en-US" dirty="0">
                <a:solidFill>
                  <a:srgbClr val="8000FF"/>
                </a:solidFill>
                <a:highlight>
                  <a:srgbClr val="FFFFFF"/>
                </a:highlight>
              </a:rPr>
              <a:t>print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</a:rPr>
              <a:t>val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lvl="1"/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}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38380-38B3-496F-8092-3899A638C257}" type="datetime1">
              <a:rPr lang="zh-TW" altLang="en-US" smtClean="0"/>
              <a:t>2017/9/26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Statistics I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EFD16-E680-45A5-8C3B-3965F90C22F4}" type="slidenum">
              <a:rPr lang="en-US" smtClean="0"/>
              <a:t>71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next: Example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5392993" y="1600200"/>
            <a:ext cx="1843548" cy="22343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Output:</a:t>
            </a:r>
          </a:p>
          <a:p>
            <a:pPr lvl="1"/>
            <a:r>
              <a:rPr lang="en-US" b="1" dirty="0" smtClean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dirty="0" smtClean="0">
                <a:solidFill>
                  <a:srgbClr val="FF8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b="1" dirty="0" smtClean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smtClean="0">
                <a:solidFill>
                  <a:srgbClr val="FF8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endParaRPr lang="en-US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b="1" dirty="0" smtClean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dirty="0" smtClean="0">
                <a:solidFill>
                  <a:srgbClr val="FF8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b="1" dirty="0" smtClean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smtClean="0">
                <a:solidFill>
                  <a:srgbClr val="FF8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endParaRPr lang="en-US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b="1" dirty="0" smtClean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dirty="0" smtClean="0">
                <a:solidFill>
                  <a:srgbClr val="FF8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b="1" dirty="0" smtClean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smtClean="0">
                <a:solidFill>
                  <a:srgbClr val="FF8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endParaRPr lang="en-US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b="1" dirty="0" smtClean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dirty="0" smtClean="0">
                <a:solidFill>
                  <a:srgbClr val="FF8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b="1" dirty="0" smtClean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smtClean="0">
                <a:solidFill>
                  <a:srgbClr val="FF8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5 </a:t>
            </a:r>
            <a:r>
              <a:rPr lang="en-US" altLang="zh-TW" b="1" dirty="0">
                <a:latin typeface="Times New Roman" pitchFamily="18" charset="0"/>
              </a:rPr>
              <a:t>☼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4824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Functions are created using the function() directive and are stored as R objects just like </a:t>
            </a:r>
            <a:r>
              <a:rPr lang="en-US" dirty="0" smtClean="0"/>
              <a:t>anything else</a:t>
            </a:r>
            <a:r>
              <a:rPr lang="en-US" dirty="0"/>
              <a:t>. </a:t>
            </a:r>
            <a:endParaRPr lang="en-US" dirty="0" smtClean="0"/>
          </a:p>
          <a:p>
            <a:pPr lvl="1"/>
            <a:r>
              <a:rPr lang="en-US" dirty="0" smtClean="0"/>
              <a:t>They </a:t>
            </a:r>
            <a:r>
              <a:rPr lang="en-US" dirty="0"/>
              <a:t>are R objects of class “function</a:t>
            </a:r>
            <a:r>
              <a:rPr lang="en-US" dirty="0" smtClean="0"/>
              <a:t>”.</a:t>
            </a:r>
          </a:p>
          <a:p>
            <a:pPr lvl="1"/>
            <a:r>
              <a:rPr lang="en-US" dirty="0"/>
              <a:t>Functions can be passed as arguments to other functions</a:t>
            </a:r>
          </a:p>
          <a:p>
            <a:pPr lvl="1"/>
            <a:r>
              <a:rPr lang="en-US" dirty="0"/>
              <a:t>Functions can be nested, so that you can define a function inside of another function</a:t>
            </a:r>
          </a:p>
          <a:p>
            <a:pPr lvl="1"/>
            <a:r>
              <a:rPr lang="en-US" dirty="0"/>
              <a:t>The return value of a function is the last expression in the function body to be evaluated</a:t>
            </a:r>
            <a:r>
              <a:rPr lang="en-US" dirty="0" smtClean="0"/>
              <a:t>.</a:t>
            </a:r>
          </a:p>
          <a:p>
            <a:pPr lvl="1"/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f 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&lt;-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b="1" dirty="0">
                <a:solidFill>
                  <a:srgbClr val="0000FF"/>
                </a:solidFill>
                <a:highlight>
                  <a:srgbClr val="FFFFFF"/>
                </a:highlight>
              </a:rPr>
              <a:t>function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(&lt;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arguments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&gt;)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{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lvl="1"/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</a:rPr>
              <a:t>## Do something interesting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lvl="1"/>
            <a:r>
              <a:rPr lang="en-US" b="1" dirty="0" smtClean="0">
                <a:solidFill>
                  <a:srgbClr val="000080"/>
                </a:solidFill>
                <a:highlight>
                  <a:srgbClr val="FFFFFF"/>
                </a:highlight>
              </a:rPr>
              <a:t>}    </a:t>
            </a:r>
            <a:br>
              <a:rPr lang="en-US" b="1" dirty="0" smtClean="0">
                <a:solidFill>
                  <a:srgbClr val="000080"/>
                </a:solidFill>
                <a:highlight>
                  <a:srgbClr val="FFFFFF"/>
                </a:highlight>
              </a:rPr>
            </a:br>
            <a:r>
              <a:rPr lang="en-US" altLang="zh-TW" b="1" dirty="0">
                <a:latin typeface="Times New Roman" pitchFamily="18" charset="0"/>
              </a:rPr>
              <a:t>☼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38380-38B3-496F-8092-3899A638C257}" type="datetime1">
              <a:rPr lang="zh-TW" altLang="en-US" smtClean="0"/>
              <a:t>2017/9/26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Statistics I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EFD16-E680-45A5-8C3B-3965F90C22F4}" type="slidenum">
              <a:rPr lang="en-US" smtClean="0"/>
              <a:t>72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4269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Functions have </a:t>
            </a:r>
            <a:r>
              <a:rPr lang="en-US" i="1" dirty="0"/>
              <a:t>named arguments </a:t>
            </a:r>
            <a:r>
              <a:rPr lang="en-US" dirty="0"/>
              <a:t>which potentially have </a:t>
            </a:r>
            <a:r>
              <a:rPr lang="en-US" i="1" dirty="0"/>
              <a:t>default values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The </a:t>
            </a:r>
            <a:r>
              <a:rPr lang="en-US" i="1" dirty="0"/>
              <a:t>formal arguments </a:t>
            </a:r>
            <a:r>
              <a:rPr lang="en-US" dirty="0"/>
              <a:t>are the arguments included in the function definition</a:t>
            </a:r>
          </a:p>
          <a:p>
            <a:pPr lvl="1"/>
            <a:r>
              <a:rPr lang="en-US" dirty="0" smtClean="0"/>
              <a:t>A function can use only a subset of the </a:t>
            </a:r>
            <a:r>
              <a:rPr lang="en-US" dirty="0"/>
              <a:t>formal arguments</a:t>
            </a:r>
          </a:p>
          <a:p>
            <a:pPr lvl="1"/>
            <a:r>
              <a:rPr lang="en-US" dirty="0"/>
              <a:t>Function arguments can be </a:t>
            </a:r>
            <a:r>
              <a:rPr lang="en-US" i="1" dirty="0"/>
              <a:t>missing </a:t>
            </a:r>
            <a:r>
              <a:rPr lang="en-US" dirty="0"/>
              <a:t>or might have default </a:t>
            </a:r>
            <a:r>
              <a:rPr lang="en-US" dirty="0" smtClean="0"/>
              <a:t>values</a:t>
            </a:r>
          </a:p>
          <a:p>
            <a:pPr lvl="1"/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38380-38B3-496F-8092-3899A638C257}" type="datetime1">
              <a:rPr lang="zh-TW" altLang="en-US" smtClean="0"/>
              <a:t>2017/9/26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Statistics I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EFD16-E680-45A5-8C3B-3965F90C22F4}" type="slidenum">
              <a:rPr lang="en-US" smtClean="0"/>
              <a:t>73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 Arguments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1251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 functions arguments can be matched </a:t>
            </a:r>
            <a:r>
              <a:rPr lang="en-US" dirty="0" smtClean="0"/>
              <a:t>by </a:t>
            </a:r>
            <a:r>
              <a:rPr lang="en-US" dirty="0" smtClean="0">
                <a:solidFill>
                  <a:srgbClr val="FF0000"/>
                </a:solidFill>
              </a:rPr>
              <a:t>position </a:t>
            </a:r>
            <a:r>
              <a:rPr lang="en-US" dirty="0">
                <a:solidFill>
                  <a:srgbClr val="FF0000"/>
                </a:solidFill>
              </a:rPr>
              <a:t>or by name. </a:t>
            </a:r>
            <a:endParaRPr lang="en-US" dirty="0" smtClean="0">
              <a:solidFill>
                <a:srgbClr val="FF0000"/>
              </a:solidFill>
            </a:endParaRPr>
          </a:p>
          <a:p>
            <a:r>
              <a:rPr lang="en-US" dirty="0" smtClean="0"/>
              <a:t>So </a:t>
            </a:r>
            <a:r>
              <a:rPr lang="en-US" dirty="0"/>
              <a:t>the following calls to </a:t>
            </a:r>
            <a:r>
              <a:rPr lang="en-US" dirty="0" err="1"/>
              <a:t>sd</a:t>
            </a:r>
            <a:r>
              <a:rPr lang="en-US" dirty="0"/>
              <a:t> are </a:t>
            </a:r>
            <a:r>
              <a:rPr lang="en-US" dirty="0" smtClean="0"/>
              <a:t>all equivalent</a:t>
            </a:r>
          </a:p>
          <a:p>
            <a:pPr lvl="1"/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mydata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rnorm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FF8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100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dirty="0" err="1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sd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mydata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dirty="0" err="1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sd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x 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mydata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dirty="0" err="1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sd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x 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mydata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, na.rm 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FALSE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dirty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sd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na.rm 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FALSE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, x 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mydata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dirty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sd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na.rm 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FALSE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mydata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 smtClean="0"/>
              <a:t>Better follow the default order to avoid confusion…</a:t>
            </a:r>
            <a:br>
              <a:rPr lang="en-US" dirty="0" smtClean="0"/>
            </a:br>
            <a:r>
              <a:rPr lang="en-US" altLang="zh-TW" b="1" dirty="0">
                <a:latin typeface="Times New Roman" pitchFamily="18" charset="0"/>
              </a:rPr>
              <a:t>☼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38380-38B3-496F-8092-3899A638C257}" type="datetime1">
              <a:rPr lang="zh-TW" altLang="en-US" smtClean="0"/>
              <a:t>2017/9/26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Statistics I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EFD16-E680-45A5-8C3B-3965F90C22F4}" type="slidenum">
              <a:rPr lang="en-US" smtClean="0"/>
              <a:t>74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Argument Matching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0141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78658" y="1600200"/>
            <a:ext cx="9065342" cy="4876800"/>
          </a:xfrm>
        </p:spPr>
        <p:txBody>
          <a:bodyPr>
            <a:normAutofit/>
          </a:bodyPr>
          <a:lstStyle/>
          <a:p>
            <a:r>
              <a:rPr lang="en-US" dirty="0"/>
              <a:t>You can mix positional matching with matching by name. When an argument is matched by name, </a:t>
            </a:r>
            <a:r>
              <a:rPr lang="en-US" dirty="0" smtClean="0"/>
              <a:t>it is </a:t>
            </a:r>
            <a:r>
              <a:rPr lang="en-US" dirty="0"/>
              <a:t>“taken out” of the argument list and the remaining unnamed </a:t>
            </a:r>
            <a:r>
              <a:rPr lang="en-US" dirty="0" smtClean="0"/>
              <a:t> arguments </a:t>
            </a:r>
            <a:r>
              <a:rPr lang="en-US" dirty="0"/>
              <a:t>are matched in the </a:t>
            </a:r>
            <a:r>
              <a:rPr lang="en-US" dirty="0" smtClean="0"/>
              <a:t>order that </a:t>
            </a:r>
            <a:r>
              <a:rPr lang="en-US" dirty="0"/>
              <a:t>they are listed in the function definition</a:t>
            </a:r>
            <a:r>
              <a:rPr lang="en-US" dirty="0" smtClean="0"/>
              <a:t>.</a:t>
            </a:r>
          </a:p>
          <a:p>
            <a:pPr lvl="1"/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args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lm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sz="16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function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formula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subset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weights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na.action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, method 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6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qr</a:t>
            </a:r>
            <a:r>
              <a:rPr lang="en-US" sz="16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</a:p>
          <a:p>
            <a:pPr lvl="1"/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model 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, x 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FALSE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, y 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FALSE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600" dirty="0" err="1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qr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singular.ok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</a:p>
          <a:p>
            <a:pPr lvl="1"/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contrasts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offset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, ...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lang="en-US" sz="16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/>
              <a:t>The following two calls are equivalent</a:t>
            </a:r>
            <a:r>
              <a:rPr lang="en-US" dirty="0" smtClean="0"/>
              <a:t>.</a:t>
            </a:r>
          </a:p>
          <a:p>
            <a:pPr lvl="1"/>
            <a:r>
              <a:rPr lang="it-IT" sz="1600" dirty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lm</a:t>
            </a:r>
            <a:r>
              <a:rPr lang="it-IT" sz="16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it-IT" sz="1600" dirty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it-IT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it-IT" sz="16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it-IT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mydata, y </a:t>
            </a:r>
            <a:r>
              <a:rPr lang="it-IT" sz="16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~</a:t>
            </a:r>
            <a:r>
              <a:rPr lang="it-IT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x, model </a:t>
            </a:r>
            <a:r>
              <a:rPr lang="it-IT" sz="16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it-IT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it-IT" sz="16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FALSE</a:t>
            </a:r>
            <a:r>
              <a:rPr lang="it-IT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it-IT" sz="1600" dirty="0">
                <a:solidFill>
                  <a:srgbClr val="FF8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it-IT" sz="16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lang="it-IT" sz="1600" dirty="0">
                <a:solidFill>
                  <a:srgbClr val="FF8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100</a:t>
            </a:r>
            <a:r>
              <a:rPr lang="it-IT" sz="16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it-IT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sz="1600" dirty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lm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y 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~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x, 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mydata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FF8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lang="en-US" sz="1600" dirty="0">
                <a:solidFill>
                  <a:srgbClr val="FF8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100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, model 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FALSE</a:t>
            </a:r>
            <a:r>
              <a:rPr lang="en-US" sz="1600" b="1" dirty="0" smtClean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US" sz="1600" b="1" dirty="0" smtClean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zh-TW" sz="1600" b="1" dirty="0">
                <a:latin typeface="Times New Roman" pitchFamily="18" charset="0"/>
              </a:rPr>
              <a:t>☼</a:t>
            </a:r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38380-38B3-496F-8092-3899A638C257}" type="datetime1">
              <a:rPr lang="zh-TW" altLang="en-US" smtClean="0"/>
              <a:t>2017/9/26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Statistics I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EFD16-E680-45A5-8C3B-3965F90C22F4}" type="slidenum">
              <a:rPr lang="en-US" smtClean="0"/>
              <a:t>75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Argument </a:t>
            </a:r>
            <a:r>
              <a:rPr lang="en-US" dirty="0" smtClean="0"/>
              <a:t>Matching (cont’d.)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797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Most of the time, named arguments are useful on the command line when you have a </a:t>
            </a:r>
            <a:r>
              <a:rPr lang="en-US" dirty="0" smtClean="0"/>
              <a:t>long argument </a:t>
            </a:r>
            <a:r>
              <a:rPr lang="en-US" dirty="0"/>
              <a:t>list and you want to use the defaults for everything except for an argument near </a:t>
            </a:r>
            <a:r>
              <a:rPr lang="en-US" dirty="0" smtClean="0"/>
              <a:t>the end </a:t>
            </a:r>
            <a:r>
              <a:rPr lang="en-US" dirty="0"/>
              <a:t>of the list</a:t>
            </a:r>
          </a:p>
          <a:p>
            <a:r>
              <a:rPr lang="en-US" dirty="0"/>
              <a:t>Named arguments also help if you can remember the name of the argument and not its </a:t>
            </a:r>
            <a:r>
              <a:rPr lang="en-US" dirty="0" smtClean="0"/>
              <a:t>position on </a:t>
            </a:r>
            <a:r>
              <a:rPr lang="en-US" dirty="0"/>
              <a:t>the argument list (plotting is a good example</a:t>
            </a:r>
            <a:r>
              <a:rPr lang="en-US" dirty="0" smtClean="0"/>
              <a:t>).</a:t>
            </a:r>
          </a:p>
          <a:p>
            <a:r>
              <a:rPr lang="en-US" dirty="0"/>
              <a:t>Function arguments can also be </a:t>
            </a:r>
            <a:r>
              <a:rPr lang="en-US" i="1" dirty="0"/>
              <a:t>partially </a:t>
            </a:r>
            <a:r>
              <a:rPr lang="en-US" dirty="0"/>
              <a:t>matched, which is useful for interactive work. The order </a:t>
            </a:r>
            <a:r>
              <a:rPr lang="en-US" dirty="0" smtClean="0"/>
              <a:t>of operations </a:t>
            </a:r>
            <a:r>
              <a:rPr lang="en-US" dirty="0"/>
              <a:t>when given an argument is</a:t>
            </a:r>
          </a:p>
          <a:p>
            <a:pPr lvl="1"/>
            <a:r>
              <a:rPr lang="en-US" dirty="0"/>
              <a:t>1. Check for exact match for a named argument</a:t>
            </a:r>
          </a:p>
          <a:p>
            <a:pPr lvl="1"/>
            <a:r>
              <a:rPr lang="en-US" dirty="0"/>
              <a:t>2. Check for a partial match</a:t>
            </a:r>
          </a:p>
          <a:p>
            <a:pPr lvl="1"/>
            <a:r>
              <a:rPr lang="en-US" dirty="0"/>
              <a:t>3. Check for a positional </a:t>
            </a:r>
            <a:r>
              <a:rPr lang="en-US" dirty="0" smtClean="0"/>
              <a:t>match</a:t>
            </a:r>
            <a:br>
              <a:rPr lang="en-US" dirty="0" smtClean="0"/>
            </a:br>
            <a:r>
              <a:rPr lang="en-US" altLang="zh-TW" b="1" dirty="0">
                <a:latin typeface="Times New Roman" pitchFamily="18" charset="0"/>
              </a:rPr>
              <a:t>☼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38380-38B3-496F-8092-3899A638C257}" type="datetime1">
              <a:rPr lang="zh-TW" altLang="en-US" smtClean="0"/>
              <a:t>2017/9/26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Statistics I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EFD16-E680-45A5-8C3B-3965F90C22F4}" type="slidenum">
              <a:rPr lang="en-US" smtClean="0"/>
              <a:t>76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Argument Matching (cont’d.)</a:t>
            </a:r>
          </a:p>
        </p:txBody>
      </p:sp>
    </p:spTree>
    <p:extLst>
      <p:ext uri="{BB962C8B-B14F-4D97-AF65-F5344CB8AC3E}">
        <p14:creationId xmlns:p14="http://schemas.microsoft.com/office/powerpoint/2010/main" val="2587931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lvl="1"/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</a:rPr>
              <a:t>f 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&lt;-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b="1" dirty="0">
                <a:solidFill>
                  <a:srgbClr val="0000FF"/>
                </a:solidFill>
                <a:highlight>
                  <a:srgbClr val="FFFFFF"/>
                </a:highlight>
              </a:rPr>
              <a:t>function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a, b 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dirty="0">
                <a:solidFill>
                  <a:srgbClr val="FF8000"/>
                </a:solidFill>
                <a:highlight>
                  <a:srgbClr val="FFFFFF"/>
                </a:highlight>
              </a:rPr>
              <a:t>1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, </a:t>
            </a:r>
            <a:r>
              <a:rPr lang="en-US" dirty="0">
                <a:solidFill>
                  <a:srgbClr val="8000FF"/>
                </a:solidFill>
                <a:highlight>
                  <a:srgbClr val="FFFFFF"/>
                </a:highlight>
              </a:rPr>
              <a:t>c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dirty="0">
                <a:solidFill>
                  <a:srgbClr val="FF8000"/>
                </a:solidFill>
                <a:highlight>
                  <a:srgbClr val="FFFFFF"/>
                </a:highlight>
              </a:rPr>
              <a:t>2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, d 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b="1" dirty="0">
                <a:solidFill>
                  <a:srgbClr val="0000FF"/>
                </a:solidFill>
                <a:highlight>
                  <a:srgbClr val="FFFFFF"/>
                </a:highlight>
              </a:rPr>
              <a:t>NULL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{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lvl="1"/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en-US" dirty="0">
                <a:solidFill>
                  <a:srgbClr val="8000FF"/>
                </a:solidFill>
                <a:highlight>
                  <a:srgbClr val="FFFFFF"/>
                </a:highlight>
              </a:rPr>
              <a:t>cat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</a:rPr>
              <a:t>"d is 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, d, 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</a:rPr>
              <a:t>"\n"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lvl="1"/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en-US" dirty="0">
                <a:solidFill>
                  <a:srgbClr val="8000FF"/>
                </a:solidFill>
                <a:highlight>
                  <a:srgbClr val="FFFFFF"/>
                </a:highlight>
              </a:rPr>
              <a:t>return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a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*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b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*</a:t>
            </a:r>
            <a:r>
              <a:rPr lang="en-US" dirty="0">
                <a:solidFill>
                  <a:srgbClr val="8000FF"/>
                </a:solidFill>
                <a:highlight>
                  <a:srgbClr val="FFFFFF"/>
                </a:highlight>
              </a:rPr>
              <a:t>c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lvl="1"/>
            <a:r>
              <a:rPr lang="en-US" b="1" dirty="0" smtClean="0">
                <a:solidFill>
                  <a:srgbClr val="000080"/>
                </a:solidFill>
                <a:highlight>
                  <a:srgbClr val="FFFFFF"/>
                </a:highlight>
              </a:rPr>
              <a:t>}</a:t>
            </a:r>
            <a:endParaRPr lang="en-US" dirty="0" smtClean="0"/>
          </a:p>
          <a:p>
            <a:r>
              <a:rPr lang="en-US" dirty="0" smtClean="0"/>
              <a:t>a does not have a default value.</a:t>
            </a:r>
          </a:p>
          <a:p>
            <a:r>
              <a:rPr lang="en-US" dirty="0" smtClean="0"/>
              <a:t>d has a NULL value.</a:t>
            </a:r>
            <a:endParaRPr lang="en-US" dirty="0"/>
          </a:p>
          <a:p>
            <a:pPr lvl="1"/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&gt;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 f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US" dirty="0">
                <a:solidFill>
                  <a:srgbClr val="FF8000"/>
                </a:solidFill>
                <a:highlight>
                  <a:srgbClr val="FFFFFF"/>
                </a:highlight>
              </a:rPr>
              <a:t>3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lvl="1"/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d is  </a:t>
            </a:r>
          </a:p>
          <a:p>
            <a:pPr lvl="1"/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[</a:t>
            </a:r>
            <a:r>
              <a:rPr lang="en-US" dirty="0">
                <a:solidFill>
                  <a:srgbClr val="FF8000"/>
                </a:solidFill>
                <a:highlight>
                  <a:srgbClr val="FFFFFF"/>
                </a:highlight>
              </a:rPr>
              <a:t>1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]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dirty="0">
                <a:solidFill>
                  <a:srgbClr val="FF8000"/>
                </a:solidFill>
                <a:highlight>
                  <a:srgbClr val="FFFFFF"/>
                </a:highlight>
              </a:rPr>
              <a:t>6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lvl="1"/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&gt;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 f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US" dirty="0">
                <a:solidFill>
                  <a:srgbClr val="FF8000"/>
                </a:solidFill>
                <a:highlight>
                  <a:srgbClr val="FFFFFF"/>
                </a:highlight>
              </a:rPr>
              <a:t>3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, d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</a:rPr>
              <a:t>"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</a:rPr>
              <a:t>aaa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</a:rPr>
              <a:t>"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lvl="1"/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d is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</a:rPr>
              <a:t>aaa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</a:p>
          <a:p>
            <a:pPr lvl="1"/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[</a:t>
            </a:r>
            <a:r>
              <a:rPr lang="en-US" dirty="0">
                <a:solidFill>
                  <a:srgbClr val="FF8000"/>
                </a:solidFill>
                <a:highlight>
                  <a:srgbClr val="FFFFFF"/>
                </a:highlight>
              </a:rPr>
              <a:t>1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]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dirty="0">
                <a:solidFill>
                  <a:srgbClr val="FF8000"/>
                </a:solidFill>
                <a:highlight>
                  <a:srgbClr val="FFFFFF"/>
                </a:highlight>
              </a:rPr>
              <a:t>6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lvl="1"/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&gt;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 f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()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lvl="1"/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d is  </a:t>
            </a:r>
          </a:p>
          <a:p>
            <a:pPr lvl="1"/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Error </a:t>
            </a:r>
            <a:r>
              <a:rPr lang="en-US" b="1" dirty="0">
                <a:solidFill>
                  <a:srgbClr val="0000FF"/>
                </a:solidFill>
                <a:highlight>
                  <a:srgbClr val="FFFFFF"/>
                </a:highlight>
              </a:rPr>
              <a:t>in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 f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()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: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 argument 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</a:rPr>
              <a:t>"a"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 is </a:t>
            </a:r>
            <a:r>
              <a:rPr lang="en-US" dirty="0">
                <a:solidFill>
                  <a:srgbClr val="8000FF"/>
                </a:solidFill>
                <a:highlight>
                  <a:srgbClr val="FFFFFF"/>
                </a:highlight>
              </a:rPr>
              <a:t>missing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, </a:t>
            </a:r>
            <a:r>
              <a:rPr lang="en-US" dirty="0">
                <a:solidFill>
                  <a:srgbClr val="8000FF"/>
                </a:solidFill>
                <a:highlight>
                  <a:srgbClr val="FFFFFF"/>
                </a:highlight>
              </a:rPr>
              <a:t>with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 no 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</a:rPr>
              <a:t>default </a:t>
            </a:r>
            <a:r>
              <a:rPr lang="en-US" altLang="zh-TW" b="1" dirty="0">
                <a:latin typeface="Times New Roman" pitchFamily="18" charset="0"/>
              </a:rPr>
              <a:t>☼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38380-38B3-496F-8092-3899A638C257}" type="datetime1">
              <a:rPr lang="zh-TW" altLang="en-US" smtClean="0"/>
              <a:t>2017/9/26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Statistics I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EFD16-E680-45A5-8C3B-3965F90C22F4}" type="slidenum">
              <a:rPr lang="en-US" smtClean="0"/>
              <a:t>77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Defining a Function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1334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Write a function named </a:t>
            </a:r>
            <a:r>
              <a:rPr lang="en-US" dirty="0" err="1" smtClean="0"/>
              <a:t>mytmean</a:t>
            </a:r>
            <a:r>
              <a:rPr lang="en-US" dirty="0" smtClean="0"/>
              <a:t> to compute the mean of a vector after trimming the top 10 and bottom 10% of records. </a:t>
            </a:r>
          </a:p>
          <a:p>
            <a:r>
              <a:rPr lang="en-US" dirty="0" smtClean="0"/>
              <a:t>Input: a vector of numbers</a:t>
            </a:r>
          </a:p>
          <a:p>
            <a:r>
              <a:rPr lang="en-US" dirty="0" smtClean="0"/>
              <a:t>Output: trimmed mean of the vector.</a:t>
            </a:r>
          </a:p>
          <a:p>
            <a:r>
              <a:rPr lang="en-US" dirty="0" smtClean="0"/>
              <a:t>RSAND </a:t>
            </a:r>
            <a:r>
              <a:rPr lang="en-US" dirty="0" err="1" smtClean="0"/>
              <a:t>TaskID</a:t>
            </a:r>
            <a:r>
              <a:rPr lang="en-US" dirty="0" smtClean="0"/>
              <a:t>: pract1</a:t>
            </a:r>
          </a:p>
          <a:p>
            <a:r>
              <a:rPr lang="en-US" dirty="0"/>
              <a:t>Check correctness: </a:t>
            </a:r>
            <a:r>
              <a:rPr lang="en-US" dirty="0" smtClean="0"/>
              <a:t>check_pract1 </a:t>
            </a:r>
            <a:r>
              <a:rPr lang="en-US" dirty="0" err="1" smtClean="0"/>
              <a:t>your_program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Disclaimer: These examples are for you to practice R skills. There may be other functions available that can do the same task better and faster. </a:t>
            </a:r>
            <a:endParaRPr lang="en-US" dirty="0"/>
          </a:p>
          <a:p>
            <a:r>
              <a:rPr lang="en-US" dirty="0"/>
              <a:t>See </a:t>
            </a:r>
            <a:r>
              <a:rPr lang="en-US" dirty="0" smtClean="0"/>
              <a:t>mytmean1.r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38380-38B3-496F-8092-3899A638C257}" type="datetime1">
              <a:rPr lang="zh-TW" altLang="en-US" smtClean="0"/>
              <a:t>2017/9/26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Statistics I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EFD16-E680-45A5-8C3B-3965F90C22F4}" type="slidenum">
              <a:rPr lang="en-US" smtClean="0"/>
              <a:t>78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Practice 1: </a:t>
            </a:r>
            <a:r>
              <a:rPr lang="en-US" dirty="0" err="1" smtClean="0"/>
              <a:t>mytmean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1492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Testing your code on RSAND.</a:t>
            </a:r>
          </a:p>
          <a:p>
            <a:r>
              <a:rPr lang="en-US" dirty="0" smtClean="0"/>
              <a:t>Every student has an account on RSAND </a:t>
            </a:r>
            <a:r>
              <a:rPr lang="en-US" dirty="0"/>
              <a:t>(rsand.lu.im.ntu.edu.tw; IP: </a:t>
            </a:r>
            <a:r>
              <a:rPr lang="en-US" dirty="0" smtClean="0"/>
              <a:t>140.112.106.81)</a:t>
            </a:r>
          </a:p>
          <a:p>
            <a:pPr lvl="1"/>
            <a:r>
              <a:rPr lang="en-US" dirty="0" err="1" smtClean="0"/>
              <a:t>UserID</a:t>
            </a:r>
            <a:r>
              <a:rPr lang="en-US" dirty="0" smtClean="0"/>
              <a:t>: your student ID</a:t>
            </a:r>
          </a:p>
          <a:p>
            <a:pPr lvl="1"/>
            <a:r>
              <a:rPr lang="en-US" dirty="0" smtClean="0"/>
              <a:t>Password: Will be given to you physically</a:t>
            </a:r>
          </a:p>
          <a:p>
            <a:r>
              <a:rPr lang="en-US" dirty="0" smtClean="0"/>
              <a:t>Access RSAND via SSH:</a:t>
            </a:r>
          </a:p>
          <a:p>
            <a:pPr lvl="1"/>
            <a:r>
              <a:rPr lang="en-US" dirty="0"/>
              <a:t>Install Putty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(</a:t>
            </a:r>
            <a:r>
              <a:rPr lang="en-US" dirty="0"/>
              <a:t>http://www.chiark.greenend.org.uk</a:t>
            </a:r>
            <a:r>
              <a:rPr lang="en-US" dirty="0" smtClean="0"/>
              <a:t>/</a:t>
            </a:r>
            <a:br>
              <a:rPr lang="en-US" dirty="0" smtClean="0"/>
            </a:br>
            <a:r>
              <a:rPr lang="en-US" dirty="0" smtClean="0"/>
              <a:t>~sgtatham/putty/download.html)</a:t>
            </a:r>
          </a:p>
          <a:p>
            <a:pPr lvl="1"/>
            <a:r>
              <a:rPr lang="en-US" dirty="0" smtClean="0"/>
              <a:t>Configure your connection setting</a:t>
            </a:r>
          </a:p>
          <a:p>
            <a:pPr lvl="1"/>
            <a:r>
              <a:rPr lang="en-US" dirty="0" smtClean="0"/>
              <a:t>Remember to “Save.”</a:t>
            </a:r>
          </a:p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38380-38B3-496F-8092-3899A638C257}" type="datetime1">
              <a:rPr lang="zh-TW" altLang="en-US" smtClean="0"/>
              <a:t>2017/9/26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Statistics I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EFD16-E680-45A5-8C3B-3965F90C22F4}" type="slidenum">
              <a:rPr lang="en-US" smtClean="0"/>
              <a:t>79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 1: </a:t>
            </a:r>
            <a:r>
              <a:rPr lang="en-US" dirty="0" err="1" smtClean="0"/>
              <a:t>mytmean</a:t>
            </a:r>
            <a:r>
              <a:rPr lang="en-US" dirty="0" smtClean="0"/>
              <a:t> on RSAND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6511" y="3146323"/>
            <a:ext cx="3504973" cy="3711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915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405890"/>
            <a:ext cx="8229600" cy="507111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Runs </a:t>
            </a:r>
            <a:r>
              <a:rPr lang="en-US" dirty="0"/>
              <a:t>on almost any standard computing platform/OS </a:t>
            </a:r>
            <a:r>
              <a:rPr lang="en-US" dirty="0" smtClean="0"/>
              <a:t>(Windows, Linux, Mac, Solaris, HPUX, etc.)</a:t>
            </a:r>
            <a:endParaRPr lang="en-US" dirty="0"/>
          </a:p>
          <a:p>
            <a:r>
              <a:rPr lang="en-US" dirty="0"/>
              <a:t>Frequent releases (annual + </a:t>
            </a:r>
            <a:r>
              <a:rPr lang="en-US" dirty="0" err="1"/>
              <a:t>bugfix</a:t>
            </a:r>
            <a:r>
              <a:rPr lang="en-US" dirty="0"/>
              <a:t> releases); </a:t>
            </a:r>
            <a:r>
              <a:rPr lang="en-US" dirty="0" smtClean="0"/>
              <a:t>active development.</a:t>
            </a:r>
          </a:p>
          <a:p>
            <a:r>
              <a:rPr lang="en-US" dirty="0" smtClean="0"/>
              <a:t>Functionality </a:t>
            </a:r>
            <a:r>
              <a:rPr lang="en-US" dirty="0"/>
              <a:t>is divided into modular packages</a:t>
            </a:r>
          </a:p>
          <a:p>
            <a:r>
              <a:rPr lang="en-US" dirty="0"/>
              <a:t>Graphics capabilities very sophisticated and </a:t>
            </a:r>
            <a:r>
              <a:rPr lang="en-US" dirty="0" smtClean="0"/>
              <a:t>comparable (if not better) to </a:t>
            </a:r>
            <a:r>
              <a:rPr lang="en-US" dirty="0"/>
              <a:t>most stat </a:t>
            </a:r>
            <a:r>
              <a:rPr lang="en-US" dirty="0" smtClean="0"/>
              <a:t>packages (if you know how to use it).</a:t>
            </a:r>
            <a:endParaRPr lang="en-US" dirty="0"/>
          </a:p>
          <a:p>
            <a:r>
              <a:rPr lang="en-US" dirty="0"/>
              <a:t>Useful for interactive work, but contains a powerful programming language for developing </a:t>
            </a:r>
            <a:r>
              <a:rPr lang="en-US" dirty="0" smtClean="0"/>
              <a:t>new tools </a:t>
            </a:r>
          </a:p>
          <a:p>
            <a:pPr lvl="1"/>
            <a:r>
              <a:rPr lang="en-US" dirty="0" smtClean="0"/>
              <a:t>user </a:t>
            </a:r>
            <a:r>
              <a:rPr lang="en-US" dirty="0"/>
              <a:t>-&gt; </a:t>
            </a:r>
            <a:r>
              <a:rPr lang="en-US" dirty="0" smtClean="0"/>
              <a:t>programmer</a:t>
            </a:r>
            <a:endParaRPr lang="en-US" dirty="0"/>
          </a:p>
          <a:p>
            <a:r>
              <a:rPr lang="en-US" dirty="0"/>
              <a:t>Very active and vibrant user community; R-help and R-</a:t>
            </a:r>
            <a:r>
              <a:rPr lang="en-US" dirty="0" err="1"/>
              <a:t>devel</a:t>
            </a:r>
            <a:r>
              <a:rPr lang="en-US" dirty="0"/>
              <a:t> mailing lists and Stack </a:t>
            </a:r>
            <a:r>
              <a:rPr lang="en-US" dirty="0" smtClean="0"/>
              <a:t>Overflow </a:t>
            </a:r>
            <a:r>
              <a:rPr lang="en-US" altLang="zh-TW" b="1" dirty="0">
                <a:latin typeface="Times New Roman" pitchFamily="18" charset="0"/>
              </a:rPr>
              <a:t>☼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38380-38B3-496F-8092-3899A638C257}" type="datetime1">
              <a:rPr lang="zh-TW" altLang="en-US" smtClean="0"/>
              <a:t>2017/9/26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Statistics I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EFD16-E680-45A5-8C3B-3965F90C22F4}" type="slidenum">
              <a:rPr lang="en-US" smtClean="0"/>
              <a:t>8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 Features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0404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0" y="1248697"/>
            <a:ext cx="8686800" cy="5496232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Welcome message:</a:t>
            </a:r>
          </a:p>
          <a:p>
            <a:pPr lvl="1"/>
            <a:r>
              <a:rPr lang="en-US" dirty="0">
                <a:latin typeface="細明體" panose="02020509000000000000" pitchFamily="49" charset="-120"/>
                <a:ea typeface="細明體" panose="02020509000000000000" pitchFamily="49" charset="-120"/>
              </a:rPr>
              <a:t>login as: b05test1</a:t>
            </a:r>
          </a:p>
          <a:p>
            <a:pPr lvl="1"/>
            <a:r>
              <a:rPr lang="en-US" dirty="0">
                <a:latin typeface="細明體" panose="02020509000000000000" pitchFamily="49" charset="-120"/>
                <a:ea typeface="細明體" panose="02020509000000000000" pitchFamily="49" charset="-120"/>
              </a:rPr>
              <a:t>b05test1@140.112.106.81's password:</a:t>
            </a:r>
          </a:p>
          <a:p>
            <a:pPr lvl="1"/>
            <a:r>
              <a:rPr lang="en-US" dirty="0">
                <a:latin typeface="細明體" panose="02020509000000000000" pitchFamily="49" charset="-120"/>
                <a:ea typeface="細明體" panose="02020509000000000000" pitchFamily="49" charset="-120"/>
              </a:rPr>
              <a:t>Welcome to Ubuntu 14.04.5 LTS (GNU/Linux 4.4.0-31-generic x86_64)</a:t>
            </a:r>
          </a:p>
          <a:p>
            <a:pPr lvl="1"/>
            <a:endParaRPr lang="en-US" dirty="0"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pPr lvl="1"/>
            <a:r>
              <a:rPr lang="en-US" dirty="0">
                <a:latin typeface="細明體" panose="02020509000000000000" pitchFamily="49" charset="-120"/>
                <a:ea typeface="細明體" panose="02020509000000000000" pitchFamily="49" charset="-120"/>
              </a:rPr>
              <a:t>  System information as of Wed Oct 19 15:33:30 CST 2016</a:t>
            </a:r>
          </a:p>
          <a:p>
            <a:pPr lvl="1"/>
            <a:endParaRPr lang="en-US" dirty="0"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pPr lvl="1"/>
            <a:r>
              <a:rPr lang="en-US" dirty="0">
                <a:latin typeface="細明體" panose="02020509000000000000" pitchFamily="49" charset="-120"/>
                <a:ea typeface="細明體" panose="02020509000000000000" pitchFamily="49" charset="-120"/>
              </a:rPr>
              <a:t>  System load:  0.02               Processes:           148</a:t>
            </a:r>
          </a:p>
          <a:p>
            <a:pPr lvl="1"/>
            <a:r>
              <a:rPr lang="en-US" dirty="0">
                <a:latin typeface="細明體" panose="02020509000000000000" pitchFamily="49" charset="-120"/>
                <a:ea typeface="細明體" panose="02020509000000000000" pitchFamily="49" charset="-120"/>
              </a:rPr>
              <a:t>  Usage of /:   0.3% of 997.46GB   Users logged in:     2</a:t>
            </a:r>
          </a:p>
          <a:p>
            <a:pPr lvl="1"/>
            <a:r>
              <a:rPr lang="en-US" dirty="0">
                <a:latin typeface="細明體" panose="02020509000000000000" pitchFamily="49" charset="-120"/>
                <a:ea typeface="細明體" panose="02020509000000000000" pitchFamily="49" charset="-120"/>
              </a:rPr>
              <a:t>  Memory usage: 3%                 IP address for eth0: 140.112.106.81</a:t>
            </a:r>
          </a:p>
          <a:p>
            <a:pPr lvl="1"/>
            <a:r>
              <a:rPr lang="en-US" dirty="0">
                <a:latin typeface="細明體" panose="02020509000000000000" pitchFamily="49" charset="-120"/>
                <a:ea typeface="細明體" panose="02020509000000000000" pitchFamily="49" charset="-120"/>
              </a:rPr>
              <a:t>  Swap usage:   0%</a:t>
            </a:r>
          </a:p>
          <a:p>
            <a:pPr lvl="1"/>
            <a:endParaRPr lang="en-US" dirty="0"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pPr lvl="1"/>
            <a:r>
              <a:rPr lang="en-US" dirty="0">
                <a:latin typeface="細明體" panose="02020509000000000000" pitchFamily="49" charset="-120"/>
                <a:ea typeface="細明體" panose="02020509000000000000" pitchFamily="49" charset="-120"/>
              </a:rPr>
              <a:t>  Graph this data and manage this system at:</a:t>
            </a:r>
          </a:p>
          <a:p>
            <a:pPr lvl="1"/>
            <a:r>
              <a:rPr lang="en-US" dirty="0">
                <a:latin typeface="細明體" panose="02020509000000000000" pitchFamily="49" charset="-120"/>
                <a:ea typeface="細明體" panose="02020509000000000000" pitchFamily="49" charset="-120"/>
              </a:rPr>
              <a:t>    https://landscape.canonical.com/</a:t>
            </a:r>
          </a:p>
          <a:p>
            <a:pPr lvl="1"/>
            <a:r>
              <a:rPr lang="en-US" dirty="0">
                <a:latin typeface="細明體" panose="02020509000000000000" pitchFamily="49" charset="-120"/>
                <a:ea typeface="細明體" panose="02020509000000000000" pitchFamily="49" charset="-120"/>
              </a:rPr>
              <a:t>=======</a:t>
            </a:r>
          </a:p>
          <a:p>
            <a:pPr lvl="1"/>
            <a:r>
              <a:rPr lang="zh-TW" altLang="en-US" dirty="0">
                <a:latin typeface="細明體" panose="02020509000000000000" pitchFamily="49" charset="-120"/>
                <a:ea typeface="細明體" panose="02020509000000000000" pitchFamily="49" charset="-120"/>
              </a:rPr>
              <a:t>歡迎來到</a:t>
            </a:r>
            <a:r>
              <a:rPr lang="en-US" dirty="0">
                <a:latin typeface="細明體" panose="02020509000000000000" pitchFamily="49" charset="-120"/>
                <a:ea typeface="細明體" panose="02020509000000000000" pitchFamily="49" charset="-120"/>
              </a:rPr>
              <a:t>RSAND --- R</a:t>
            </a:r>
            <a:r>
              <a:rPr lang="zh-TW" altLang="en-US" dirty="0">
                <a:latin typeface="細明體" panose="02020509000000000000" pitchFamily="49" charset="-120"/>
                <a:ea typeface="細明體" panose="02020509000000000000" pitchFamily="49" charset="-120"/>
              </a:rPr>
              <a:t>的</a:t>
            </a:r>
            <a:r>
              <a:rPr lang="en-US" dirty="0">
                <a:latin typeface="細明體" panose="02020509000000000000" pitchFamily="49" charset="-120"/>
                <a:ea typeface="細明體" panose="02020509000000000000" pitchFamily="49" charset="-120"/>
              </a:rPr>
              <a:t>Sandbox</a:t>
            </a:r>
          </a:p>
          <a:p>
            <a:pPr lvl="1"/>
            <a:r>
              <a:rPr lang="zh-TW" altLang="en-US" dirty="0">
                <a:latin typeface="細明體" panose="02020509000000000000" pitchFamily="49" charset="-120"/>
                <a:ea typeface="細明體" panose="02020509000000000000" pitchFamily="49" charset="-120"/>
              </a:rPr>
              <a:t>本伺服器僅供修習統計學一的學生用於課程相關活動</a:t>
            </a:r>
          </a:p>
          <a:p>
            <a:pPr lvl="1"/>
            <a:r>
              <a:rPr lang="zh-TW" altLang="en-US" dirty="0">
                <a:latin typeface="細明體" panose="02020509000000000000" pitchFamily="49" charset="-120"/>
                <a:ea typeface="細明體" panose="02020509000000000000" pitchFamily="49" charset="-120"/>
              </a:rPr>
              <a:t>一般常用指令：</a:t>
            </a:r>
          </a:p>
          <a:p>
            <a:pPr lvl="1"/>
            <a:r>
              <a:rPr lang="zh-TW" altLang="en-US" dirty="0">
                <a:latin typeface="細明體" panose="02020509000000000000" pitchFamily="49" charset="-120"/>
                <a:ea typeface="細明體" panose="02020509000000000000" pitchFamily="49" charset="-120"/>
              </a:rPr>
              <a:t>    </a:t>
            </a:r>
            <a:r>
              <a:rPr lang="en-US" dirty="0" err="1">
                <a:latin typeface="細明體" panose="02020509000000000000" pitchFamily="49" charset="-120"/>
                <a:ea typeface="細明體" panose="02020509000000000000" pitchFamily="49" charset="-120"/>
              </a:rPr>
              <a:t>passwd</a:t>
            </a:r>
            <a:r>
              <a:rPr lang="en-US" dirty="0">
                <a:latin typeface="細明體" panose="02020509000000000000" pitchFamily="49" charset="-120"/>
                <a:ea typeface="細明體" panose="02020509000000000000" pitchFamily="49" charset="-120"/>
              </a:rPr>
              <a:t>: </a:t>
            </a:r>
            <a:r>
              <a:rPr lang="zh-TW" altLang="en-US" dirty="0">
                <a:latin typeface="細明體" panose="02020509000000000000" pitchFamily="49" charset="-120"/>
                <a:ea typeface="細明體" panose="02020509000000000000" pitchFamily="49" charset="-120"/>
              </a:rPr>
              <a:t>更改密碼</a:t>
            </a:r>
          </a:p>
          <a:p>
            <a:pPr lvl="1"/>
            <a:r>
              <a:rPr lang="zh-TW" altLang="en-US" dirty="0">
                <a:latin typeface="細明體" panose="02020509000000000000" pitchFamily="49" charset="-120"/>
                <a:ea typeface="細明體" panose="02020509000000000000" pitchFamily="49" charset="-120"/>
              </a:rPr>
              <a:t>    </a:t>
            </a:r>
            <a:r>
              <a:rPr lang="en-US" dirty="0">
                <a:latin typeface="細明體" panose="02020509000000000000" pitchFamily="49" charset="-120"/>
                <a:ea typeface="細明體" panose="02020509000000000000" pitchFamily="49" charset="-120"/>
              </a:rPr>
              <a:t>quota: </a:t>
            </a:r>
            <a:r>
              <a:rPr lang="zh-TW" altLang="en-US" dirty="0">
                <a:latin typeface="細明體" panose="02020509000000000000" pitchFamily="49" charset="-120"/>
                <a:ea typeface="細明體" panose="02020509000000000000" pitchFamily="49" charset="-120"/>
              </a:rPr>
              <a:t>目前檔案額度使用狀況。本伺服器提供每人</a:t>
            </a:r>
            <a:r>
              <a:rPr lang="en-US" altLang="zh-TW" dirty="0">
                <a:latin typeface="細明體" panose="02020509000000000000" pitchFamily="49" charset="-120"/>
                <a:ea typeface="細明體" panose="02020509000000000000" pitchFamily="49" charset="-120"/>
              </a:rPr>
              <a:t>4</a:t>
            </a:r>
            <a:r>
              <a:rPr lang="en-US" dirty="0">
                <a:latin typeface="細明體" panose="02020509000000000000" pitchFamily="49" charset="-120"/>
                <a:ea typeface="細明體" panose="02020509000000000000" pitchFamily="49" charset="-120"/>
              </a:rPr>
              <a:t>GB</a:t>
            </a:r>
            <a:r>
              <a:rPr lang="zh-TW" altLang="en-US" dirty="0">
                <a:latin typeface="細明體" panose="02020509000000000000" pitchFamily="49" charset="-120"/>
                <a:ea typeface="細明體" panose="02020509000000000000" pitchFamily="49" charset="-120"/>
              </a:rPr>
              <a:t>的儲存空間</a:t>
            </a:r>
          </a:p>
          <a:p>
            <a:pPr lvl="1"/>
            <a:r>
              <a:rPr lang="zh-TW" altLang="en-US" dirty="0">
                <a:latin typeface="細明體" panose="02020509000000000000" pitchFamily="49" charset="-120"/>
                <a:ea typeface="細明體" panose="02020509000000000000" pitchFamily="49" charset="-120"/>
              </a:rPr>
              <a:t>    </a:t>
            </a:r>
            <a:r>
              <a:rPr lang="en-US" dirty="0">
                <a:latin typeface="細明體" panose="02020509000000000000" pitchFamily="49" charset="-120"/>
                <a:ea typeface="細明體" panose="02020509000000000000" pitchFamily="49" charset="-120"/>
              </a:rPr>
              <a:t>who: </a:t>
            </a:r>
            <a:r>
              <a:rPr lang="zh-TW" altLang="en-US" dirty="0">
                <a:latin typeface="細明體" panose="02020509000000000000" pitchFamily="49" charset="-120"/>
                <a:ea typeface="細明體" panose="02020509000000000000" pitchFamily="49" charset="-120"/>
              </a:rPr>
              <a:t>列出目前在線使用者</a:t>
            </a:r>
          </a:p>
          <a:p>
            <a:pPr lvl="1"/>
            <a:r>
              <a:rPr lang="en-US" dirty="0">
                <a:latin typeface="細明體" panose="02020509000000000000" pitchFamily="49" charset="-120"/>
                <a:ea typeface="細明體" panose="02020509000000000000" pitchFamily="49" charset="-120"/>
              </a:rPr>
              <a:t>Last login: Wed Oct 19 15:14:09 2016 from 140.112.106.83</a:t>
            </a:r>
          </a:p>
          <a:p>
            <a:pPr lvl="1"/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38380-38B3-496F-8092-3899A638C257}" type="datetime1">
              <a:rPr lang="zh-TW" altLang="en-US" smtClean="0"/>
              <a:t>2017/9/26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Statistics I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EFD16-E680-45A5-8C3B-3965F90C22F4}" type="slidenum">
              <a:rPr lang="en-US" smtClean="0"/>
              <a:t>80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57200" y="347472"/>
            <a:ext cx="8229600" cy="990600"/>
          </a:xfrm>
        </p:spPr>
        <p:txBody>
          <a:bodyPr/>
          <a:lstStyle/>
          <a:p>
            <a:r>
              <a:rPr lang="en-US" dirty="0" smtClean="0"/>
              <a:t>Connecting to RSAND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7618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-206477" y="639097"/>
            <a:ext cx="9202993" cy="5946058"/>
          </a:xfrm>
        </p:spPr>
        <p:txBody>
          <a:bodyPr>
            <a:normAutofit fontScale="85000" lnSpcReduction="10000"/>
          </a:bodyPr>
          <a:lstStyle/>
          <a:p>
            <a:pPr lvl="1"/>
            <a:r>
              <a:rPr lang="en-US" dirty="0" smtClean="0">
                <a:latin typeface="細明體" panose="02020509000000000000" pitchFamily="49" charset="-120"/>
                <a:ea typeface="細明體" panose="02020509000000000000" pitchFamily="49" charset="-120"/>
              </a:rPr>
              <a:t>RSAND</a:t>
            </a:r>
            <a:r>
              <a:rPr lang="zh-TW" altLang="en-US" dirty="0">
                <a:latin typeface="細明體" panose="02020509000000000000" pitchFamily="49" charset="-120"/>
                <a:ea typeface="細明體" panose="02020509000000000000" pitchFamily="49" charset="-120"/>
              </a:rPr>
              <a:t>使用提示：</a:t>
            </a:r>
          </a:p>
          <a:p>
            <a:pPr lvl="1"/>
            <a:r>
              <a:rPr lang="zh-TW" altLang="en-US" dirty="0">
                <a:latin typeface="細明體" panose="02020509000000000000" pitchFamily="49" charset="-120"/>
                <a:ea typeface="細明體" panose="02020509000000000000" pitchFamily="49" charset="-120"/>
              </a:rPr>
              <a:t>    </a:t>
            </a:r>
            <a:r>
              <a:rPr lang="en-US" dirty="0" err="1">
                <a:latin typeface="細明體" panose="02020509000000000000" pitchFamily="49" charset="-120"/>
                <a:ea typeface="細明體" panose="02020509000000000000" pitchFamily="49" charset="-120"/>
              </a:rPr>
              <a:t>mystatus</a:t>
            </a:r>
            <a:r>
              <a:rPr lang="en-US" dirty="0">
                <a:latin typeface="細明體" panose="02020509000000000000" pitchFamily="49" charset="-120"/>
                <a:ea typeface="細明體" panose="02020509000000000000" pitchFamily="49" charset="-120"/>
              </a:rPr>
              <a:t>: </a:t>
            </a:r>
            <a:r>
              <a:rPr lang="zh-TW" altLang="en-US" dirty="0">
                <a:latin typeface="細明體" panose="02020509000000000000" pitchFamily="49" charset="-120"/>
                <a:ea typeface="細明體" panose="02020509000000000000" pitchFamily="49" charset="-120"/>
              </a:rPr>
              <a:t>列出目前任務狀態</a:t>
            </a:r>
          </a:p>
          <a:p>
            <a:pPr lvl="1"/>
            <a:r>
              <a:rPr lang="zh-TW" altLang="en-US" dirty="0">
                <a:latin typeface="細明體" panose="02020509000000000000" pitchFamily="49" charset="-120"/>
                <a:ea typeface="細明體" panose="02020509000000000000" pitchFamily="49" charset="-120"/>
              </a:rPr>
              <a:t>    </a:t>
            </a:r>
            <a:r>
              <a:rPr lang="en-US" dirty="0">
                <a:latin typeface="細明體" panose="02020509000000000000" pitchFamily="49" charset="-120"/>
                <a:ea typeface="細明體" panose="02020509000000000000" pitchFamily="49" charset="-120"/>
              </a:rPr>
              <a:t>check_pract1 </a:t>
            </a:r>
            <a:r>
              <a:rPr lang="en-US" dirty="0" err="1">
                <a:latin typeface="細明體" panose="02020509000000000000" pitchFamily="49" charset="-120"/>
                <a:ea typeface="細明體" panose="02020509000000000000" pitchFamily="49" charset="-120"/>
              </a:rPr>
              <a:t>your_program</a:t>
            </a:r>
            <a:r>
              <a:rPr lang="en-US" dirty="0">
                <a:latin typeface="細明體" panose="02020509000000000000" pitchFamily="49" charset="-120"/>
                <a:ea typeface="細明體" panose="02020509000000000000" pitchFamily="49" charset="-120"/>
              </a:rPr>
              <a:t>: [Task pract1] </a:t>
            </a:r>
            <a:r>
              <a:rPr lang="zh-TW" altLang="en-US" dirty="0">
                <a:latin typeface="細明體" panose="02020509000000000000" pitchFamily="49" charset="-120"/>
                <a:ea typeface="細明體" panose="02020509000000000000" pitchFamily="49" charset="-120"/>
              </a:rPr>
              <a:t>提交</a:t>
            </a:r>
            <a:r>
              <a:rPr lang="en-US" dirty="0" err="1">
                <a:latin typeface="細明體" panose="02020509000000000000" pitchFamily="49" charset="-120"/>
                <a:ea typeface="細明體" panose="02020509000000000000" pitchFamily="49" charset="-120"/>
              </a:rPr>
              <a:t>your_program</a:t>
            </a:r>
            <a:r>
              <a:rPr lang="zh-TW" altLang="en-US" dirty="0">
                <a:latin typeface="細明體" panose="02020509000000000000" pitchFamily="49" charset="-120"/>
                <a:ea typeface="細明體" panose="02020509000000000000" pitchFamily="49" charset="-120"/>
              </a:rPr>
              <a:t>並檢查正確性</a:t>
            </a:r>
          </a:p>
          <a:p>
            <a:pPr lvl="1"/>
            <a:r>
              <a:rPr lang="zh-TW" altLang="en-US" dirty="0">
                <a:latin typeface="細明體" panose="02020509000000000000" pitchFamily="49" charset="-120"/>
                <a:ea typeface="細明體" panose="02020509000000000000" pitchFamily="49" charset="-120"/>
              </a:rPr>
              <a:t>    </a:t>
            </a:r>
            <a:r>
              <a:rPr lang="en-US" dirty="0">
                <a:latin typeface="細明體" panose="02020509000000000000" pitchFamily="49" charset="-120"/>
                <a:ea typeface="細明體" panose="02020509000000000000" pitchFamily="49" charset="-120"/>
              </a:rPr>
              <a:t>check_hw_rsand_q1 </a:t>
            </a:r>
            <a:r>
              <a:rPr lang="en-US" dirty="0" err="1">
                <a:latin typeface="細明體" panose="02020509000000000000" pitchFamily="49" charset="-120"/>
                <a:ea typeface="細明體" panose="02020509000000000000" pitchFamily="49" charset="-120"/>
              </a:rPr>
              <a:t>your_program</a:t>
            </a:r>
            <a:r>
              <a:rPr lang="en-US" dirty="0">
                <a:latin typeface="細明體" panose="02020509000000000000" pitchFamily="49" charset="-120"/>
                <a:ea typeface="細明體" panose="02020509000000000000" pitchFamily="49" charset="-120"/>
              </a:rPr>
              <a:t>: </a:t>
            </a:r>
            <a:r>
              <a:rPr lang="en-US" dirty="0" smtClean="0">
                <a:latin typeface="細明體" panose="02020509000000000000" pitchFamily="49" charset="-120"/>
                <a:ea typeface="細明體" panose="02020509000000000000" pitchFamily="49" charset="-120"/>
              </a:rPr>
              <a:t/>
            </a:r>
            <a:br>
              <a:rPr lang="en-US" dirty="0" smtClean="0">
                <a:latin typeface="細明體" panose="02020509000000000000" pitchFamily="49" charset="-120"/>
                <a:ea typeface="細明體" panose="02020509000000000000" pitchFamily="49" charset="-120"/>
              </a:rPr>
            </a:br>
            <a:r>
              <a:rPr lang="en-US" dirty="0" smtClean="0">
                <a:latin typeface="細明體" panose="02020509000000000000" pitchFamily="49" charset="-120"/>
                <a:ea typeface="細明體" panose="02020509000000000000" pitchFamily="49" charset="-120"/>
              </a:rPr>
              <a:t>        [</a:t>
            </a:r>
            <a:r>
              <a:rPr lang="en-US" dirty="0">
                <a:latin typeface="細明體" panose="02020509000000000000" pitchFamily="49" charset="-120"/>
                <a:ea typeface="細明體" panose="02020509000000000000" pitchFamily="49" charset="-120"/>
              </a:rPr>
              <a:t>Task hw_rsand_q1] </a:t>
            </a:r>
            <a:r>
              <a:rPr lang="zh-TW" altLang="en-US" dirty="0">
                <a:latin typeface="細明體" panose="02020509000000000000" pitchFamily="49" charset="-120"/>
                <a:ea typeface="細明體" panose="02020509000000000000" pitchFamily="49" charset="-120"/>
              </a:rPr>
              <a:t>提交</a:t>
            </a:r>
            <a:r>
              <a:rPr lang="en-US" dirty="0" err="1">
                <a:latin typeface="細明體" panose="02020509000000000000" pitchFamily="49" charset="-120"/>
                <a:ea typeface="細明體" panose="02020509000000000000" pitchFamily="49" charset="-120"/>
              </a:rPr>
              <a:t>your_program</a:t>
            </a:r>
            <a:r>
              <a:rPr lang="zh-TW" altLang="en-US" dirty="0">
                <a:latin typeface="細明體" panose="02020509000000000000" pitchFamily="49" charset="-120"/>
                <a:ea typeface="細明體" panose="02020509000000000000" pitchFamily="49" charset="-120"/>
              </a:rPr>
              <a:t>並檢查正確性</a:t>
            </a:r>
          </a:p>
          <a:p>
            <a:pPr lvl="1"/>
            <a:r>
              <a:rPr lang="zh-TW" altLang="en-US" dirty="0">
                <a:latin typeface="細明體" panose="02020509000000000000" pitchFamily="49" charset="-120"/>
                <a:ea typeface="細明體" panose="02020509000000000000" pitchFamily="49" charset="-120"/>
              </a:rPr>
              <a:t>    </a:t>
            </a:r>
            <a:r>
              <a:rPr lang="en-US" dirty="0">
                <a:latin typeface="細明體" panose="02020509000000000000" pitchFamily="49" charset="-120"/>
                <a:ea typeface="細明體" panose="02020509000000000000" pitchFamily="49" charset="-120"/>
              </a:rPr>
              <a:t>check_hw_rsand_q2 </a:t>
            </a:r>
            <a:r>
              <a:rPr lang="en-US" dirty="0" err="1">
                <a:latin typeface="細明體" panose="02020509000000000000" pitchFamily="49" charset="-120"/>
                <a:ea typeface="細明體" panose="02020509000000000000" pitchFamily="49" charset="-120"/>
              </a:rPr>
              <a:t>your_program</a:t>
            </a:r>
            <a:r>
              <a:rPr lang="en-US" dirty="0">
                <a:latin typeface="細明體" panose="02020509000000000000" pitchFamily="49" charset="-120"/>
                <a:ea typeface="細明體" panose="02020509000000000000" pitchFamily="49" charset="-120"/>
              </a:rPr>
              <a:t>: </a:t>
            </a:r>
            <a:r>
              <a:rPr lang="en-US" dirty="0" smtClean="0">
                <a:latin typeface="細明體" panose="02020509000000000000" pitchFamily="49" charset="-120"/>
                <a:ea typeface="細明體" panose="02020509000000000000" pitchFamily="49" charset="-120"/>
              </a:rPr>
              <a:t/>
            </a:r>
            <a:br>
              <a:rPr lang="en-US" dirty="0" smtClean="0">
                <a:latin typeface="細明體" panose="02020509000000000000" pitchFamily="49" charset="-120"/>
                <a:ea typeface="細明體" panose="02020509000000000000" pitchFamily="49" charset="-120"/>
              </a:rPr>
            </a:br>
            <a:r>
              <a:rPr lang="en-US" dirty="0" smtClean="0">
                <a:latin typeface="細明體" panose="02020509000000000000" pitchFamily="49" charset="-120"/>
                <a:ea typeface="細明體" panose="02020509000000000000" pitchFamily="49" charset="-120"/>
              </a:rPr>
              <a:t>        [</a:t>
            </a:r>
            <a:r>
              <a:rPr lang="en-US" dirty="0">
                <a:latin typeface="細明體" panose="02020509000000000000" pitchFamily="49" charset="-120"/>
                <a:ea typeface="細明體" panose="02020509000000000000" pitchFamily="49" charset="-120"/>
              </a:rPr>
              <a:t>Task hw_rsand_q2] </a:t>
            </a:r>
            <a:r>
              <a:rPr lang="zh-TW" altLang="en-US" dirty="0">
                <a:latin typeface="細明體" panose="02020509000000000000" pitchFamily="49" charset="-120"/>
                <a:ea typeface="細明體" panose="02020509000000000000" pitchFamily="49" charset="-120"/>
              </a:rPr>
              <a:t>提交</a:t>
            </a:r>
            <a:r>
              <a:rPr lang="en-US" dirty="0" err="1">
                <a:latin typeface="細明體" panose="02020509000000000000" pitchFamily="49" charset="-120"/>
                <a:ea typeface="細明體" panose="02020509000000000000" pitchFamily="49" charset="-120"/>
              </a:rPr>
              <a:t>your_program</a:t>
            </a:r>
            <a:r>
              <a:rPr lang="zh-TW" altLang="en-US" dirty="0">
                <a:latin typeface="細明體" panose="02020509000000000000" pitchFamily="49" charset="-120"/>
                <a:ea typeface="細明體" panose="02020509000000000000" pitchFamily="49" charset="-120"/>
              </a:rPr>
              <a:t>並檢查正確性</a:t>
            </a:r>
          </a:p>
          <a:p>
            <a:pPr lvl="1"/>
            <a:r>
              <a:rPr lang="zh-TW" altLang="en-US" dirty="0">
                <a:latin typeface="細明體" panose="02020509000000000000" pitchFamily="49" charset="-120"/>
                <a:ea typeface="細明體" panose="02020509000000000000" pitchFamily="49" charset="-120"/>
              </a:rPr>
              <a:t>    </a:t>
            </a:r>
            <a:r>
              <a:rPr lang="en-US" dirty="0" err="1">
                <a:latin typeface="細明體" panose="02020509000000000000" pitchFamily="49" charset="-120"/>
                <a:ea typeface="細明體" panose="02020509000000000000" pitchFamily="49" charset="-120"/>
              </a:rPr>
              <a:t>check_bonus</a:t>
            </a:r>
            <a:r>
              <a:rPr lang="en-US" dirty="0"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dirty="0" err="1">
                <a:latin typeface="細明體" panose="02020509000000000000" pitchFamily="49" charset="-120"/>
                <a:ea typeface="細明體" panose="02020509000000000000" pitchFamily="49" charset="-120"/>
              </a:rPr>
              <a:t>your_program</a:t>
            </a:r>
            <a:r>
              <a:rPr lang="en-US" dirty="0">
                <a:latin typeface="細明體" panose="02020509000000000000" pitchFamily="49" charset="-120"/>
                <a:ea typeface="細明體" panose="02020509000000000000" pitchFamily="49" charset="-120"/>
              </a:rPr>
              <a:t>: </a:t>
            </a:r>
            <a:r>
              <a:rPr lang="en-US" dirty="0" smtClean="0">
                <a:latin typeface="細明體" panose="02020509000000000000" pitchFamily="49" charset="-120"/>
                <a:ea typeface="細明體" panose="02020509000000000000" pitchFamily="49" charset="-120"/>
              </a:rPr>
              <a:t/>
            </a:r>
            <a:br>
              <a:rPr lang="en-US" dirty="0" smtClean="0">
                <a:latin typeface="細明體" panose="02020509000000000000" pitchFamily="49" charset="-120"/>
                <a:ea typeface="細明體" panose="02020509000000000000" pitchFamily="49" charset="-120"/>
              </a:rPr>
            </a:br>
            <a:r>
              <a:rPr lang="en-US" dirty="0" smtClean="0">
                <a:latin typeface="細明體" panose="02020509000000000000" pitchFamily="49" charset="-120"/>
                <a:ea typeface="細明體" panose="02020509000000000000" pitchFamily="49" charset="-120"/>
              </a:rPr>
              <a:t>        [</a:t>
            </a:r>
            <a:r>
              <a:rPr lang="en-US" dirty="0">
                <a:latin typeface="細明體" panose="02020509000000000000" pitchFamily="49" charset="-120"/>
                <a:ea typeface="細明體" panose="02020509000000000000" pitchFamily="49" charset="-120"/>
              </a:rPr>
              <a:t>Task hw_ch5bonus] </a:t>
            </a:r>
            <a:r>
              <a:rPr lang="zh-TW" altLang="en-US" dirty="0">
                <a:latin typeface="細明體" panose="02020509000000000000" pitchFamily="49" charset="-120"/>
                <a:ea typeface="細明體" panose="02020509000000000000" pitchFamily="49" charset="-120"/>
              </a:rPr>
              <a:t>提交</a:t>
            </a:r>
            <a:r>
              <a:rPr lang="en-US" dirty="0" err="1">
                <a:latin typeface="細明體" panose="02020509000000000000" pitchFamily="49" charset="-120"/>
                <a:ea typeface="細明體" panose="02020509000000000000" pitchFamily="49" charset="-120"/>
              </a:rPr>
              <a:t>your_program</a:t>
            </a:r>
            <a:r>
              <a:rPr lang="zh-TW" altLang="en-US" dirty="0">
                <a:latin typeface="細明體" panose="02020509000000000000" pitchFamily="49" charset="-120"/>
                <a:ea typeface="細明體" panose="02020509000000000000" pitchFamily="49" charset="-120"/>
              </a:rPr>
              <a:t>並檢查正確性</a:t>
            </a:r>
          </a:p>
          <a:p>
            <a:pPr lvl="1"/>
            <a:r>
              <a:rPr lang="zh-TW" altLang="en-US" dirty="0">
                <a:latin typeface="細明體" panose="02020509000000000000" pitchFamily="49" charset="-120"/>
                <a:ea typeface="細明體" panose="02020509000000000000" pitchFamily="49" charset="-120"/>
              </a:rPr>
              <a:t>目前檔案使用額度資訊：</a:t>
            </a:r>
          </a:p>
          <a:p>
            <a:pPr lvl="1"/>
            <a:r>
              <a:rPr lang="en-US" dirty="0">
                <a:latin typeface="細明體" panose="02020509000000000000" pitchFamily="49" charset="-120"/>
                <a:ea typeface="細明體" panose="02020509000000000000" pitchFamily="49" charset="-120"/>
              </a:rPr>
              <a:t>Disk quotas for user b05test1 (</a:t>
            </a:r>
            <a:r>
              <a:rPr lang="en-US" dirty="0" err="1">
                <a:latin typeface="細明體" panose="02020509000000000000" pitchFamily="49" charset="-120"/>
                <a:ea typeface="細明體" panose="02020509000000000000" pitchFamily="49" charset="-120"/>
              </a:rPr>
              <a:t>uid</a:t>
            </a:r>
            <a:r>
              <a:rPr lang="en-US" dirty="0">
                <a:latin typeface="細明體" panose="02020509000000000000" pitchFamily="49" charset="-120"/>
                <a:ea typeface="細明體" panose="02020509000000000000" pitchFamily="49" charset="-120"/>
              </a:rPr>
              <a:t> 1003):</a:t>
            </a:r>
          </a:p>
          <a:p>
            <a:pPr lvl="1"/>
            <a:r>
              <a:rPr lang="en-US" dirty="0">
                <a:latin typeface="細明體" panose="02020509000000000000" pitchFamily="49" charset="-120"/>
                <a:ea typeface="細明體" panose="02020509000000000000" pitchFamily="49" charset="-120"/>
              </a:rPr>
              <a:t>     </a:t>
            </a:r>
            <a:r>
              <a:rPr lang="en-US" dirty="0" err="1">
                <a:latin typeface="細明體" panose="02020509000000000000" pitchFamily="49" charset="-120"/>
                <a:ea typeface="細明體" panose="02020509000000000000" pitchFamily="49" charset="-120"/>
              </a:rPr>
              <a:t>Filesystem</a:t>
            </a:r>
            <a:r>
              <a:rPr lang="en-US" dirty="0">
                <a:latin typeface="細明體" panose="02020509000000000000" pitchFamily="49" charset="-120"/>
                <a:ea typeface="細明體" panose="02020509000000000000" pitchFamily="49" charset="-120"/>
              </a:rPr>
              <a:t>  blocks   quota   limit   grace   files   quota   limit   grace</a:t>
            </a:r>
          </a:p>
          <a:p>
            <a:pPr lvl="1"/>
            <a:r>
              <a:rPr lang="en-US" dirty="0">
                <a:latin typeface="細明體" panose="02020509000000000000" pitchFamily="49" charset="-120"/>
                <a:ea typeface="細明體" panose="02020509000000000000" pitchFamily="49" charset="-120"/>
              </a:rPr>
              <a:t>      /dev/sda1      36  4000000 5000000              10       0       0</a:t>
            </a:r>
          </a:p>
          <a:p>
            <a:pPr lvl="1"/>
            <a:r>
              <a:rPr lang="en-US" dirty="0">
                <a:latin typeface="細明體" panose="02020509000000000000" pitchFamily="49" charset="-120"/>
                <a:ea typeface="細明體" panose="02020509000000000000" pitchFamily="49" charset="-120"/>
              </a:rPr>
              <a:t>     </a:t>
            </a:r>
            <a:r>
              <a:rPr lang="zh-TW" altLang="en-US" dirty="0">
                <a:latin typeface="細明體" panose="02020509000000000000" pitchFamily="49" charset="-120"/>
                <a:ea typeface="細明體" panose="02020509000000000000" pitchFamily="49" charset="-120"/>
              </a:rPr>
              <a:t>注意：單位為</a:t>
            </a:r>
            <a:r>
              <a:rPr lang="en-US" altLang="zh-TW" dirty="0">
                <a:latin typeface="細明體" panose="02020509000000000000" pitchFamily="49" charset="-120"/>
                <a:ea typeface="細明體" panose="02020509000000000000" pitchFamily="49" charset="-120"/>
              </a:rPr>
              <a:t>1</a:t>
            </a:r>
            <a:r>
              <a:rPr lang="en-US" dirty="0">
                <a:latin typeface="細明體" panose="02020509000000000000" pitchFamily="49" charset="-120"/>
                <a:ea typeface="細明體" panose="02020509000000000000" pitchFamily="49" charset="-120"/>
              </a:rPr>
              <a:t>K</a:t>
            </a:r>
          </a:p>
          <a:p>
            <a:pPr lvl="1"/>
            <a:endParaRPr lang="en-US" dirty="0"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pPr lvl="1"/>
            <a:r>
              <a:rPr lang="zh-TW" altLang="en-US" dirty="0">
                <a:latin typeface="細明體" panose="02020509000000000000" pitchFamily="49" charset="-120"/>
                <a:ea typeface="細明體" panose="02020509000000000000" pitchFamily="49" charset="-120"/>
              </a:rPr>
              <a:t>目前在線使用者</a:t>
            </a:r>
            <a:r>
              <a:rPr lang="en-US" altLang="zh-TW" dirty="0"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zh-TW" altLang="en-US" dirty="0">
                <a:latin typeface="細明體" panose="02020509000000000000" pitchFamily="49" charset="-120"/>
                <a:ea typeface="細明體" panose="02020509000000000000" pitchFamily="49" charset="-120"/>
              </a:rPr>
              <a:t>前十筆</a:t>
            </a:r>
            <a:r>
              <a:rPr lang="en-US" altLang="zh-TW" dirty="0"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r>
              <a:rPr lang="zh-TW" altLang="en-US" dirty="0">
                <a:latin typeface="細明體" panose="02020509000000000000" pitchFamily="49" charset="-120"/>
                <a:ea typeface="細明體" panose="02020509000000000000" pitchFamily="49" charset="-120"/>
              </a:rPr>
              <a:t>：</a:t>
            </a:r>
          </a:p>
          <a:p>
            <a:pPr lvl="1"/>
            <a:r>
              <a:rPr lang="en-US" dirty="0">
                <a:latin typeface="細明體" panose="02020509000000000000" pitchFamily="49" charset="-120"/>
                <a:ea typeface="細明體" panose="02020509000000000000" pitchFamily="49" charset="-120"/>
              </a:rPr>
              <a:t>hmlu     pts/1        2016-10-19 14:46 (140.112.106.83)</a:t>
            </a:r>
          </a:p>
          <a:p>
            <a:pPr lvl="1"/>
            <a:r>
              <a:rPr lang="en-US" dirty="0">
                <a:latin typeface="細明體" panose="02020509000000000000" pitchFamily="49" charset="-120"/>
                <a:ea typeface="細明體" panose="02020509000000000000" pitchFamily="49" charset="-120"/>
              </a:rPr>
              <a:t>b05test1 pts/3        2016-10-19 15:14 (140.112.106.83)</a:t>
            </a:r>
          </a:p>
          <a:p>
            <a:pPr lvl="1"/>
            <a:r>
              <a:rPr lang="en-US" dirty="0">
                <a:latin typeface="細明體" panose="02020509000000000000" pitchFamily="49" charset="-120"/>
                <a:ea typeface="細明體" panose="02020509000000000000" pitchFamily="49" charset="-120"/>
              </a:rPr>
              <a:t>b05test1 pts/6        2016-10-19 17:11 (140.112.106.83)</a:t>
            </a:r>
          </a:p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38380-38B3-496F-8092-3899A638C257}" type="datetime1">
              <a:rPr lang="zh-TW" altLang="en-US" smtClean="0"/>
              <a:t>2017/9/26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Statistics I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EFD16-E680-45A5-8C3B-3965F90C22F4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63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b05test1@rsand:~$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mystatus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Your User ID: b05test1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Result Code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intrepretation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: 0 ==&gt; Success; All other value ==&gt; Failure</a:t>
            </a:r>
          </a:p>
          <a:p>
            <a:pPr lvl="1"/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[b05test1] You do not have any submission records!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Let’s try this task on RSAND</a:t>
            </a:r>
          </a:p>
          <a:p>
            <a:r>
              <a:rPr lang="en-US" dirty="0" smtClean="0"/>
              <a:t>We need to edit text files on a Linux system</a:t>
            </a:r>
          </a:p>
          <a:p>
            <a:r>
              <a:rPr lang="en-US" dirty="0" smtClean="0"/>
              <a:t>You can use </a:t>
            </a:r>
            <a:r>
              <a:rPr lang="en-US" dirty="0" err="1" smtClean="0"/>
              <a:t>nano</a:t>
            </a:r>
            <a:r>
              <a:rPr lang="en-US" dirty="0" smtClean="0"/>
              <a:t>, joe, or vim.</a:t>
            </a:r>
          </a:p>
          <a:p>
            <a:r>
              <a:rPr lang="en-US" dirty="0" smtClean="0"/>
              <a:t>Here I provide a simple approach that allow you to use Notepad++ to edit text files on RSAND.</a:t>
            </a:r>
            <a:endParaRPr lang="en-US" dirty="0"/>
          </a:p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38380-38B3-496F-8092-3899A638C257}" type="datetime1">
              <a:rPr lang="zh-TW" altLang="en-US" smtClean="0"/>
              <a:t>2017/9/26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Statistics I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EFD16-E680-45A5-8C3B-3965F90C22F4}" type="slidenum">
              <a:rPr lang="en-US" smtClean="0"/>
              <a:t>82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Checking </a:t>
            </a:r>
            <a:r>
              <a:rPr lang="en-US" dirty="0" err="1" smtClean="0"/>
              <a:t>mystatus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3395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Download and install </a:t>
            </a:r>
            <a:r>
              <a:rPr lang="en-US" dirty="0" err="1" smtClean="0"/>
              <a:t>Winscp</a:t>
            </a:r>
            <a:r>
              <a:rPr lang="en-US" dirty="0" smtClean="0"/>
              <a:t> </a:t>
            </a:r>
          </a:p>
          <a:p>
            <a:pPr lvl="1"/>
            <a:r>
              <a:rPr lang="en-US" dirty="0"/>
              <a:t>https://</a:t>
            </a:r>
            <a:r>
              <a:rPr lang="en-US" dirty="0" smtClean="0"/>
              <a:t>winscp.net/eng/download.php</a:t>
            </a:r>
          </a:p>
          <a:p>
            <a:r>
              <a:rPr lang="en-US" dirty="0" smtClean="0"/>
              <a:t>Launch </a:t>
            </a:r>
            <a:r>
              <a:rPr lang="en-US" dirty="0" err="1" smtClean="0"/>
              <a:t>Winscp</a:t>
            </a:r>
            <a:r>
              <a:rPr lang="en-US" dirty="0" smtClean="0"/>
              <a:t>, click on “New Site”</a:t>
            </a:r>
          </a:p>
          <a:p>
            <a:r>
              <a:rPr lang="en-US" dirty="0" smtClean="0"/>
              <a:t>Fill in connection info:</a:t>
            </a:r>
          </a:p>
          <a:p>
            <a:pPr lvl="1"/>
            <a:r>
              <a:rPr lang="en-US" dirty="0" smtClean="0"/>
              <a:t>You can save your password </a:t>
            </a:r>
            <a:br>
              <a:rPr lang="en-US" dirty="0" smtClean="0"/>
            </a:br>
            <a:r>
              <a:rPr lang="en-US" dirty="0" smtClean="0"/>
              <a:t>so that it is more convenient to connect.</a:t>
            </a:r>
          </a:p>
          <a:p>
            <a:pPr lvl="1"/>
            <a:r>
              <a:rPr lang="en-US" dirty="0" smtClean="0"/>
              <a:t>Connect to RSAND</a:t>
            </a:r>
          </a:p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38380-38B3-496F-8092-3899A638C257}" type="datetime1">
              <a:rPr lang="zh-TW" altLang="en-US" smtClean="0"/>
              <a:t>2017/9/26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Statistics I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EFD16-E680-45A5-8C3B-3965F90C22F4}" type="slidenum">
              <a:rPr lang="en-US" smtClean="0"/>
              <a:t>83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Winscp</a:t>
            </a:r>
            <a:r>
              <a:rPr lang="en-US" dirty="0" smtClean="0"/>
              <a:t> + Notepad++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28956" t="32002" r="57692" b="42601"/>
          <a:stretch/>
        </p:blipFill>
        <p:spPr>
          <a:xfrm>
            <a:off x="6399125" y="1426029"/>
            <a:ext cx="2441749" cy="261257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8477" y="4240007"/>
            <a:ext cx="4267200" cy="24288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/>
          <a:srcRect l="48718" t="16866" r="7621"/>
          <a:stretch/>
        </p:blipFill>
        <p:spPr>
          <a:xfrm>
            <a:off x="303126" y="1476375"/>
            <a:ext cx="5452110" cy="530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88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Options </a:t>
            </a:r>
            <a:r>
              <a:rPr lang="en-US" dirty="0" smtClean="0">
                <a:sym typeface="Wingdings" panose="05000000000000000000" pitchFamily="2" charset="2"/>
              </a:rPr>
              <a:t> Preferences  Editors  Add</a:t>
            </a:r>
          </a:p>
          <a:p>
            <a:r>
              <a:rPr lang="en-US" dirty="0" smtClean="0">
                <a:sym typeface="Wingdings" panose="05000000000000000000" pitchFamily="2" charset="2"/>
              </a:rPr>
              <a:t>Select “External editor” and Browse to the path of Notepad++ </a:t>
            </a:r>
            <a:r>
              <a:rPr lang="en-US" dirty="0">
                <a:sym typeface="Wingdings" panose="05000000000000000000" pitchFamily="2" charset="2"/>
              </a:rPr>
              <a:t>binary </a:t>
            </a:r>
            <a:br>
              <a:rPr lang="en-US" dirty="0">
                <a:sym typeface="Wingdings" panose="05000000000000000000" pitchFamily="2" charset="2"/>
              </a:rPr>
            </a:br>
            <a:r>
              <a:rPr lang="en-US" dirty="0" smtClean="0">
                <a:sym typeface="Wingdings" panose="05000000000000000000" pitchFamily="2" charset="2"/>
              </a:rPr>
              <a:t>C</a:t>
            </a:r>
            <a:r>
              <a:rPr lang="en-US" dirty="0">
                <a:sym typeface="Wingdings" panose="05000000000000000000" pitchFamily="2" charset="2"/>
              </a:rPr>
              <a:t>:\Program Files (x86)\Notepad++\notepad++.</a:t>
            </a:r>
            <a:r>
              <a:rPr lang="en-US" dirty="0" smtClean="0">
                <a:sym typeface="Wingdings" panose="05000000000000000000" pitchFamily="2" charset="2"/>
              </a:rPr>
              <a:t>exe</a:t>
            </a:r>
          </a:p>
          <a:p>
            <a:r>
              <a:rPr lang="en-US" dirty="0" smtClean="0">
                <a:sym typeface="Wingdings" panose="05000000000000000000" pitchFamily="2" charset="2"/>
              </a:rPr>
              <a:t>Move Notepad++ to the top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38380-38B3-496F-8092-3899A638C257}" type="datetime1">
              <a:rPr lang="zh-TW" altLang="en-US" smtClean="0"/>
              <a:t>2017/9/26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Statistics I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EFD16-E680-45A5-8C3B-3965F90C22F4}" type="slidenum">
              <a:rPr lang="en-US" smtClean="0"/>
              <a:t>84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Setup Notepad++ as </a:t>
            </a:r>
            <a:r>
              <a:rPr lang="en-US" dirty="0" err="1" smtClean="0"/>
              <a:t>Winscp</a:t>
            </a:r>
            <a:r>
              <a:rPr lang="en-US" dirty="0" smtClean="0"/>
              <a:t> Default Text Editor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995" y="3808857"/>
            <a:ext cx="6562725" cy="55911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5795" y="4985385"/>
            <a:ext cx="4895850" cy="473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726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Right click on the right panel, Select “New” </a:t>
            </a:r>
            <a:r>
              <a:rPr lang="en-US" dirty="0" smtClean="0">
                <a:sym typeface="Wingdings" panose="05000000000000000000" pitchFamily="2" charset="2"/>
              </a:rPr>
              <a:t> “File”  “Create file”</a:t>
            </a:r>
          </a:p>
          <a:p>
            <a:r>
              <a:rPr lang="en-US" dirty="0" smtClean="0">
                <a:sym typeface="Wingdings" panose="05000000000000000000" pitchFamily="2" charset="2"/>
              </a:rPr>
              <a:t>Enter the file name “pract1.r”</a:t>
            </a:r>
          </a:p>
          <a:p>
            <a:r>
              <a:rPr lang="en-US" dirty="0" smtClean="0">
                <a:sym typeface="Wingdings" panose="05000000000000000000" pitchFamily="2" charset="2"/>
              </a:rPr>
              <a:t>Edit your code and save.</a:t>
            </a:r>
          </a:p>
          <a:p>
            <a:r>
              <a:rPr lang="en-US" dirty="0" err="1" smtClean="0">
                <a:sym typeface="Wingdings" panose="05000000000000000000" pitchFamily="2" charset="2"/>
              </a:rPr>
              <a:t>Winscp</a:t>
            </a:r>
            <a:r>
              <a:rPr lang="en-US" dirty="0" smtClean="0">
                <a:sym typeface="Wingdings" panose="05000000000000000000" pitchFamily="2" charset="2"/>
              </a:rPr>
              <a:t> will save to RSAND </a:t>
            </a:r>
            <a:br>
              <a:rPr lang="en-US" dirty="0" smtClean="0">
                <a:sym typeface="Wingdings" panose="05000000000000000000" pitchFamily="2" charset="2"/>
              </a:rPr>
            </a:br>
            <a:r>
              <a:rPr lang="en-US" dirty="0" smtClean="0">
                <a:sym typeface="Wingdings" panose="05000000000000000000" pitchFamily="2" charset="2"/>
              </a:rPr>
              <a:t>automatically</a:t>
            </a:r>
          </a:p>
          <a:p>
            <a:endParaRPr lang="en-US" dirty="0" smtClean="0">
              <a:sym typeface="Wingdings" panose="05000000000000000000" pitchFamily="2" charset="2"/>
            </a:endParaRPr>
          </a:p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38380-38B3-496F-8092-3899A638C257}" type="datetime1">
              <a:rPr lang="zh-TW" altLang="en-US" smtClean="0"/>
              <a:t>2017/9/26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Statistics I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EFD16-E680-45A5-8C3B-3965F90C22F4}" type="slidenum">
              <a:rPr lang="en-US" smtClean="0"/>
              <a:t>85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a New File at Home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l="48545" t="58512" r="13557" b="10088"/>
          <a:stretch/>
        </p:blipFill>
        <p:spPr>
          <a:xfrm>
            <a:off x="3160248" y="3938954"/>
            <a:ext cx="6107724" cy="291904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9200" y="2291129"/>
            <a:ext cx="3390900" cy="164782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462" y="4200891"/>
            <a:ext cx="6162675" cy="277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529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Verify the code is saved.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b05test1@rsand:~$ cat pract1.r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cat("In practice1.\n")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Run the R file as a script: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b05test1@rsand:~$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Rscript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pract1.r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In practice1.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38380-38B3-496F-8092-3899A638C257}" type="datetime1">
              <a:rPr lang="zh-TW" altLang="en-US" smtClean="0"/>
              <a:t>2017/9/26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Statistics I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EFD16-E680-45A5-8C3B-3965F90C22F4}" type="slidenum">
              <a:rPr lang="en-US" smtClean="0"/>
              <a:t>86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New File at </a:t>
            </a:r>
            <a:r>
              <a:rPr lang="en-US" dirty="0" smtClean="0"/>
              <a:t>Home (cont’d.)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5318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280160"/>
            <a:ext cx="8229600" cy="5577840"/>
          </a:xfrm>
        </p:spPr>
        <p:txBody>
          <a:bodyPr>
            <a:normAutofit fontScale="85000" lnSpcReduction="20000"/>
          </a:bodyPr>
          <a:lstStyle/>
          <a:p>
            <a:endParaRPr lang="en-US" dirty="0" smtClean="0"/>
          </a:p>
          <a:p>
            <a:pPr lvl="1"/>
            <a:r>
              <a:rPr lang="en-US" dirty="0"/>
              <a:t>b05test1@rsand:~$ check_pract1 ./pract1.r</a:t>
            </a:r>
          </a:p>
          <a:p>
            <a:pPr lvl="1"/>
            <a:r>
              <a:rPr lang="en-US" dirty="0"/>
              <a:t>Loading required package: methods</a:t>
            </a:r>
          </a:p>
          <a:p>
            <a:pPr lvl="1"/>
            <a:r>
              <a:rPr lang="en-US" dirty="0"/>
              <a:t>Loading required package: DBI</a:t>
            </a:r>
          </a:p>
          <a:p>
            <a:pPr lvl="1"/>
            <a:r>
              <a:rPr lang="en-US" dirty="0"/>
              <a:t>Homework Task ID: </a:t>
            </a:r>
            <a:r>
              <a:rPr lang="en-US" dirty="0">
                <a:solidFill>
                  <a:srgbClr val="FF0000"/>
                </a:solidFill>
              </a:rPr>
              <a:t>pract1</a:t>
            </a:r>
          </a:p>
          <a:p>
            <a:pPr lvl="1"/>
            <a:r>
              <a:rPr lang="en-US" dirty="0"/>
              <a:t>Running as user: </a:t>
            </a:r>
            <a:r>
              <a:rPr lang="en-US" dirty="0">
                <a:solidFill>
                  <a:srgbClr val="FF0000"/>
                </a:solidFill>
              </a:rPr>
              <a:t>b05test1</a:t>
            </a:r>
          </a:p>
          <a:p>
            <a:pPr lvl="1"/>
            <a:r>
              <a:rPr lang="en-US" dirty="0"/>
              <a:t>Absolute path of testing R script: </a:t>
            </a:r>
            <a:r>
              <a:rPr lang="en-US" dirty="0">
                <a:solidFill>
                  <a:srgbClr val="FF0000"/>
                </a:solidFill>
              </a:rPr>
              <a:t>/home/b05test1/pract1.r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This is your first time working on this task.</a:t>
            </a:r>
          </a:p>
          <a:p>
            <a:pPr lvl="1"/>
            <a:r>
              <a:rPr lang="en-US" dirty="0"/>
              <a:t>=====</a:t>
            </a:r>
          </a:p>
          <a:p>
            <a:pPr lvl="1"/>
            <a:r>
              <a:rPr lang="en-US" dirty="0"/>
              <a:t>Automatic checking started.</a:t>
            </a:r>
          </a:p>
          <a:p>
            <a:pPr lvl="1"/>
            <a:r>
              <a:rPr lang="en-US" dirty="0"/>
              <a:t>Loading function definition from /home/b05test1/pract1.r</a:t>
            </a:r>
          </a:p>
          <a:p>
            <a:pPr lvl="1"/>
            <a:r>
              <a:rPr lang="en-US" dirty="0"/>
              <a:t>In practice1.</a:t>
            </a:r>
          </a:p>
          <a:p>
            <a:pPr lvl="1"/>
            <a:r>
              <a:rPr lang="en-US" dirty="0"/>
              <a:t>Conducting Simple execution test</a:t>
            </a:r>
          </a:p>
          <a:p>
            <a:pPr lvl="1"/>
            <a:r>
              <a:rPr lang="en-US" dirty="0"/>
              <a:t>Report return code -1: Executing command ===:</a:t>
            </a:r>
          </a:p>
          <a:p>
            <a:pPr lvl="1"/>
            <a:r>
              <a:rPr lang="en-US" dirty="0"/>
              <a:t>out1=</a:t>
            </a:r>
            <a:r>
              <a:rPr lang="en-US" dirty="0" err="1"/>
              <a:t>capture.output</a:t>
            </a:r>
            <a:r>
              <a:rPr lang="en-US" dirty="0"/>
              <a:t>(tmp1 &lt;- </a:t>
            </a:r>
            <a:r>
              <a:rPr lang="en-US" dirty="0" err="1"/>
              <a:t>mytmean</a:t>
            </a:r>
            <a:r>
              <a:rPr lang="en-US" dirty="0"/>
              <a:t>(1:10))</a:t>
            </a:r>
          </a:p>
          <a:p>
            <a:pPr lvl="1"/>
            <a:r>
              <a:rPr lang="en-US" dirty="0"/>
              <a:t>=== encountered the following </a:t>
            </a:r>
            <a:r>
              <a:rPr lang="en-US" dirty="0" err="1"/>
              <a:t>error:Error</a:t>
            </a:r>
            <a:r>
              <a:rPr lang="en-US" dirty="0"/>
              <a:t> in </a:t>
            </a:r>
            <a:r>
              <a:rPr lang="en-US" dirty="0" err="1"/>
              <a:t>eval</a:t>
            </a:r>
            <a:r>
              <a:rPr lang="en-US" dirty="0"/>
              <a:t>(expr, </a:t>
            </a:r>
            <a:r>
              <a:rPr lang="en-US" dirty="0" err="1"/>
              <a:t>envir</a:t>
            </a:r>
            <a:r>
              <a:rPr lang="en-US" dirty="0"/>
              <a:t>, </a:t>
            </a:r>
            <a:r>
              <a:rPr lang="en-US" dirty="0" err="1"/>
              <a:t>enclos</a:t>
            </a:r>
            <a:r>
              <a:rPr lang="en-US" dirty="0"/>
              <a:t>): </a:t>
            </a:r>
            <a:r>
              <a:rPr lang="en-US" dirty="0">
                <a:solidFill>
                  <a:srgbClr val="FF0000"/>
                </a:solidFill>
              </a:rPr>
              <a:t>could not find function "</a:t>
            </a:r>
            <a:r>
              <a:rPr lang="en-US" dirty="0" err="1">
                <a:solidFill>
                  <a:srgbClr val="FF0000"/>
                </a:solidFill>
              </a:rPr>
              <a:t>mytmean</a:t>
            </a:r>
            <a:r>
              <a:rPr lang="en-US" dirty="0">
                <a:solidFill>
                  <a:srgbClr val="FF0000"/>
                </a:solidFill>
              </a:rPr>
              <a:t>"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Error: The task remains open.</a:t>
            </a:r>
          </a:p>
          <a:p>
            <a:pPr lvl="1"/>
            <a:r>
              <a:rPr lang="en-US" dirty="0"/>
              <a:t>Execution halted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38380-38B3-496F-8092-3899A638C257}" type="datetime1">
              <a:rPr lang="zh-TW" altLang="en-US" smtClean="0"/>
              <a:t>2017/9/26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Statistics I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EFD16-E680-45A5-8C3B-3965F90C22F4}" type="slidenum">
              <a:rPr lang="en-US" smtClean="0"/>
              <a:t>87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Submitting your 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5554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383030"/>
            <a:ext cx="8229600" cy="5474970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b05test1@rsand:~$ check_pract1 ./pract1.r</a:t>
            </a:r>
          </a:p>
          <a:p>
            <a:r>
              <a:rPr lang="en-US" dirty="0"/>
              <a:t>Loading required package: methods</a:t>
            </a:r>
          </a:p>
          <a:p>
            <a:r>
              <a:rPr lang="en-US" dirty="0"/>
              <a:t>Loading required package: DBI</a:t>
            </a:r>
          </a:p>
          <a:p>
            <a:r>
              <a:rPr lang="en-US" dirty="0"/>
              <a:t>Homework Task ID: </a:t>
            </a:r>
            <a:r>
              <a:rPr lang="en-US" dirty="0">
                <a:solidFill>
                  <a:srgbClr val="FF0000"/>
                </a:solidFill>
              </a:rPr>
              <a:t>pract1</a:t>
            </a:r>
          </a:p>
          <a:p>
            <a:r>
              <a:rPr lang="en-US" dirty="0"/>
              <a:t>Running as user: </a:t>
            </a:r>
            <a:r>
              <a:rPr lang="en-US" dirty="0">
                <a:solidFill>
                  <a:srgbClr val="FF0000"/>
                </a:solidFill>
              </a:rPr>
              <a:t>b05test1</a:t>
            </a:r>
          </a:p>
          <a:p>
            <a:r>
              <a:rPr lang="en-US" dirty="0"/>
              <a:t>Absolute path of testing R script: /home/b05test1/pract1.r</a:t>
            </a:r>
          </a:p>
          <a:p>
            <a:r>
              <a:rPr lang="en-US" dirty="0">
                <a:solidFill>
                  <a:srgbClr val="FF0000"/>
                </a:solidFill>
              </a:rPr>
              <a:t>!!! Before code checking: You already have 1 failed </a:t>
            </a:r>
            <a:r>
              <a:rPr lang="en-US" dirty="0" smtClean="0">
                <a:solidFill>
                  <a:srgbClr val="FF0000"/>
                </a:solidFill>
              </a:rPr>
              <a:t>attempt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dirty="0"/>
              <a:t>The </a:t>
            </a:r>
            <a:r>
              <a:rPr lang="en-US" dirty="0">
                <a:solidFill>
                  <a:srgbClr val="FF0000"/>
                </a:solidFill>
              </a:rPr>
              <a:t>last failed </a:t>
            </a:r>
            <a:r>
              <a:rPr lang="en-US" dirty="0" smtClean="0">
                <a:solidFill>
                  <a:srgbClr val="FF0000"/>
                </a:solidFill>
              </a:rPr>
              <a:t>attempt </a:t>
            </a:r>
            <a:r>
              <a:rPr lang="en-US" dirty="0"/>
              <a:t>is at 2016-10-19 20:39:08</a:t>
            </a:r>
          </a:p>
          <a:p>
            <a:r>
              <a:rPr lang="en-US" dirty="0"/>
              <a:t>Note: We only allow for a maximum of 20 failed </a:t>
            </a:r>
            <a:r>
              <a:rPr lang="en-US" dirty="0" smtClean="0"/>
              <a:t>attempt </a:t>
            </a:r>
            <a:r>
              <a:rPr lang="en-US" dirty="0"/>
              <a:t>for a task.</a:t>
            </a:r>
          </a:p>
          <a:p>
            <a:r>
              <a:rPr lang="en-US" dirty="0"/>
              <a:t>=====</a:t>
            </a:r>
          </a:p>
          <a:p>
            <a:r>
              <a:rPr lang="en-US" dirty="0"/>
              <a:t>Automatic checking started.</a:t>
            </a:r>
          </a:p>
          <a:p>
            <a:r>
              <a:rPr lang="en-US" dirty="0"/>
              <a:t>Loading function definition from /home/b05test1/pract1.r</a:t>
            </a:r>
          </a:p>
          <a:p>
            <a:r>
              <a:rPr lang="en-US" dirty="0"/>
              <a:t>Conducting Simple execution test</a:t>
            </a:r>
          </a:p>
          <a:p>
            <a:r>
              <a:rPr lang="en-US" dirty="0"/>
              <a:t>     ....OK</a:t>
            </a:r>
          </a:p>
          <a:p>
            <a:r>
              <a:rPr lang="en-US" dirty="0"/>
              <a:t>Conducting specific value check 1</a:t>
            </a:r>
          </a:p>
          <a:p>
            <a:r>
              <a:rPr lang="en-US" dirty="0"/>
              <a:t>Report return code -1: </a:t>
            </a:r>
            <a:r>
              <a:rPr lang="en-US" dirty="0">
                <a:solidFill>
                  <a:srgbClr val="FF0000"/>
                </a:solidFill>
              </a:rPr>
              <a:t>specific value check 1 failed</a:t>
            </a:r>
          </a:p>
          <a:p>
            <a:r>
              <a:rPr lang="en-US" dirty="0"/>
              <a:t>Error: The task remains open.</a:t>
            </a:r>
          </a:p>
          <a:p>
            <a:r>
              <a:rPr lang="en-US" dirty="0"/>
              <a:t>Execution </a:t>
            </a:r>
            <a:r>
              <a:rPr lang="en-US" dirty="0" smtClean="0"/>
              <a:t>halted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38380-38B3-496F-8092-3899A638C257}" type="datetime1">
              <a:rPr lang="zh-TW" altLang="en-US" smtClean="0"/>
              <a:t>2017/9/26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Statistics I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EFD16-E680-45A5-8C3B-3965F90C22F4}" type="slidenum">
              <a:rPr lang="en-US" smtClean="0"/>
              <a:t>88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88620" y="464820"/>
            <a:ext cx="8229600" cy="990600"/>
          </a:xfrm>
        </p:spPr>
        <p:txBody>
          <a:bodyPr/>
          <a:lstStyle/>
          <a:p>
            <a:r>
              <a:rPr lang="en-US" dirty="0"/>
              <a:t>Second Attempt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5189220" y="521208"/>
            <a:ext cx="4549140" cy="18524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/>
              <a:t>New version:</a:t>
            </a:r>
          </a:p>
          <a:p>
            <a:pPr lvl="1"/>
            <a:r>
              <a:rPr lang="en-US" sz="18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mytmean</a:t>
            </a:r>
            <a:r>
              <a:rPr lang="en-US" sz="18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b="1" dirty="0" smtClean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8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b="1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function</a:t>
            </a:r>
            <a:r>
              <a:rPr lang="en-US" sz="1800" b="1" dirty="0" smtClean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avec</a:t>
            </a:r>
            <a:r>
              <a:rPr lang="en-US" sz="1800" b="1" dirty="0" smtClean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sz="18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b="1" dirty="0" smtClean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endParaRPr lang="en-US" sz="18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sz="18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m1 </a:t>
            </a:r>
            <a:r>
              <a:rPr lang="en-US" sz="1800" b="1" dirty="0" smtClean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8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 smtClean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mean</a:t>
            </a:r>
            <a:r>
              <a:rPr lang="en-US" sz="1800" b="1" dirty="0" smtClean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avec</a:t>
            </a:r>
            <a:r>
              <a:rPr lang="en-US" sz="1800" b="1" dirty="0" smtClean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sz="18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  <a:p>
            <a:pPr lvl="1"/>
            <a:r>
              <a:rPr lang="en-US" sz="18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smtClean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sz="1800" b="1" dirty="0" smtClean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m1</a:t>
            </a:r>
            <a:r>
              <a:rPr lang="en-US" sz="1800" b="1" dirty="0" smtClean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 sz="18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sz="1800" b="1" dirty="0" smtClean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8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138605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91440" y="1051560"/>
            <a:ext cx="5680710" cy="6217920"/>
          </a:xfrm>
        </p:spPr>
        <p:txBody>
          <a:bodyPr>
            <a:normAutofit/>
          </a:bodyPr>
          <a:lstStyle/>
          <a:p>
            <a:r>
              <a:rPr lang="en-US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b05test1@rsand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:~$ check_pract1 ./pract1.r</a:t>
            </a:r>
          </a:p>
          <a:p>
            <a:r>
              <a:rPr lang="en-US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….</a:t>
            </a: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 smtClean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!!! </a:t>
            </a: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Before code checking: You already have 2 failed attempt.</a:t>
            </a: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The last failed attempt is at 2016-10-19 20:39:58</a:t>
            </a: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Note: We only allow for a maximum of 20 failed attempt for a task.</a:t>
            </a: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=====</a:t>
            </a: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Automatic checking started.</a:t>
            </a: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Loading function definition from /home/b05test1/pract1.r</a:t>
            </a: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Conducting Simple execution test</a:t>
            </a: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   ....OK</a:t>
            </a: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Conducting specific value check 1</a:t>
            </a: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   ....OK</a:t>
            </a: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Conducting specific value check 2</a:t>
            </a: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   ....OK</a:t>
            </a:r>
          </a:p>
          <a:p>
            <a:r>
              <a:rPr lang="en-US" sz="1400" dirty="0" smtClean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….</a:t>
            </a:r>
          </a:p>
          <a:p>
            <a:r>
              <a:rPr lang="en-US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Conducting 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specific value check 10</a:t>
            </a: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   ....OK</a:t>
            </a: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Report return code 0: Everything is OK</a:t>
            </a:r>
          </a:p>
          <a:p>
            <a:r>
              <a:rPr lang="en-US" sz="1400" dirty="0" smtClean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Congratulations! </a:t>
            </a: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You have </a:t>
            </a:r>
            <a:r>
              <a:rPr lang="en-US" sz="1400" dirty="0" smtClean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successfully </a:t>
            </a: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completed the task!</a:t>
            </a:r>
          </a:p>
          <a:p>
            <a:endParaRPr lang="en-US" sz="140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38380-38B3-496F-8092-3899A638C257}" type="datetime1">
              <a:rPr lang="zh-TW" altLang="en-US" smtClean="0"/>
              <a:t>2017/9/26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Statistics I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EFD16-E680-45A5-8C3B-3965F90C22F4}" type="slidenum">
              <a:rPr lang="en-US" smtClean="0"/>
              <a:t>89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1430" y="347472"/>
            <a:ext cx="8229600" cy="715518"/>
          </a:xfrm>
        </p:spPr>
        <p:txBody>
          <a:bodyPr/>
          <a:lstStyle/>
          <a:p>
            <a:r>
              <a:rPr lang="en-US" dirty="0" smtClean="0"/>
              <a:t>Third Attempt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4697730" y="2880360"/>
            <a:ext cx="7086600" cy="25603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mytmean</a:t>
            </a:r>
            <a:r>
              <a:rPr lang="en-US" sz="18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b="1" dirty="0" smtClean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8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b="1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function</a:t>
            </a:r>
            <a:r>
              <a:rPr lang="en-US" sz="1800" b="1" dirty="0" smtClean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avec</a:t>
            </a:r>
            <a:r>
              <a:rPr lang="en-US" sz="1800" b="1" dirty="0" smtClean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sz="18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b="1" dirty="0" smtClean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endParaRPr lang="en-US" sz="18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8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n</a:t>
            </a:r>
            <a:r>
              <a:rPr lang="en-US" sz="1800" b="1" dirty="0" smtClean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800" dirty="0" smtClean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length</a:t>
            </a:r>
            <a:r>
              <a:rPr lang="en-US" sz="1800" b="1" dirty="0" smtClean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avec</a:t>
            </a:r>
            <a:r>
              <a:rPr lang="en-US" sz="1800" b="1" dirty="0" smtClean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 sz="18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8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n1 </a:t>
            </a:r>
            <a:r>
              <a:rPr lang="en-US" sz="1800" b="1" dirty="0" smtClean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8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 smtClean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round</a:t>
            </a:r>
            <a:r>
              <a:rPr lang="en-US" sz="1800" b="1" dirty="0" smtClean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lang="en-US" sz="1800" b="1" dirty="0" smtClean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1800" dirty="0" smtClean="0">
                <a:solidFill>
                  <a:srgbClr val="FF8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0.1</a:t>
            </a:r>
            <a:r>
              <a:rPr lang="en-US" sz="1800" b="1" dirty="0" smtClean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 sz="18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r-FR" sz="18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avec </a:t>
            </a:r>
            <a:r>
              <a:rPr lang="fr-FR" sz="1800" b="1" dirty="0" smtClean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fr-FR" sz="18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800" dirty="0" smtClean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sort</a:t>
            </a:r>
            <a:r>
              <a:rPr lang="fr-FR" sz="1800" b="1" dirty="0" smtClean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8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avec</a:t>
            </a:r>
            <a:r>
              <a:rPr lang="fr-FR" sz="1800" b="1" dirty="0" smtClean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fr-FR" sz="18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8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avec2  </a:t>
            </a:r>
            <a:r>
              <a:rPr lang="en-US" sz="1800" b="1" dirty="0" smtClean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8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avec</a:t>
            </a:r>
            <a:r>
              <a:rPr lang="en-US" sz="1800" b="1" dirty="0" smtClean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[(</a:t>
            </a:r>
            <a:r>
              <a:rPr lang="en-US" sz="18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n1</a:t>
            </a:r>
            <a:r>
              <a:rPr lang="en-US" sz="1800" b="1" dirty="0" smtClean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lang="en-US" sz="1800" dirty="0" smtClean="0">
                <a:solidFill>
                  <a:srgbClr val="FF8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800" b="1" dirty="0" smtClean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):(</a:t>
            </a:r>
            <a:r>
              <a:rPr lang="en-US" sz="18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lang="en-US" sz="1800" b="1" dirty="0" smtClean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  <a:r>
              <a:rPr lang="en-US" sz="18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n1</a:t>
            </a:r>
            <a:r>
              <a:rPr lang="en-US" sz="1800" b="1" dirty="0" smtClean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)]</a:t>
            </a:r>
            <a:endParaRPr lang="en-US" sz="18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8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smtClean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sz="1800" b="1" dirty="0" smtClean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smtClean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mean</a:t>
            </a:r>
            <a:r>
              <a:rPr lang="en-US" sz="1800" b="1" dirty="0" smtClean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avec2</a:t>
            </a:r>
            <a:r>
              <a:rPr lang="en-US" sz="1800" b="1" dirty="0" smtClean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))</a:t>
            </a:r>
            <a:endParaRPr lang="en-US" sz="18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800" b="1" dirty="0" smtClean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8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7301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Essentially based on 40 year old technology.</a:t>
            </a:r>
          </a:p>
          <a:p>
            <a:r>
              <a:rPr lang="en-US" dirty="0"/>
              <a:t>Little built in support for dynamic or 3-D graphics (but things have improved greatly since the “</a:t>
            </a:r>
            <a:r>
              <a:rPr lang="en-US" dirty="0" smtClean="0"/>
              <a:t>old days</a:t>
            </a:r>
            <a:r>
              <a:rPr lang="en-US" dirty="0"/>
              <a:t>”).</a:t>
            </a:r>
          </a:p>
          <a:p>
            <a:r>
              <a:rPr lang="en-US" dirty="0"/>
              <a:t>Functionality is based on </a:t>
            </a:r>
            <a:r>
              <a:rPr lang="en-US" dirty="0">
                <a:solidFill>
                  <a:srgbClr val="002060"/>
                </a:solidFill>
              </a:rPr>
              <a:t>consumer demand and user contributions</a:t>
            </a:r>
            <a:r>
              <a:rPr lang="en-US" dirty="0"/>
              <a:t>. If no one feels </a:t>
            </a:r>
            <a:r>
              <a:rPr lang="en-US" dirty="0" smtClean="0"/>
              <a:t>like implementing </a:t>
            </a:r>
            <a:r>
              <a:rPr lang="en-US" dirty="0"/>
              <a:t>your favorite method, then it’s </a:t>
            </a:r>
            <a:r>
              <a:rPr lang="en-US" i="1" dirty="0"/>
              <a:t>your </a:t>
            </a:r>
            <a:r>
              <a:rPr lang="en-US" dirty="0"/>
              <a:t>job!</a:t>
            </a:r>
          </a:p>
          <a:p>
            <a:r>
              <a:rPr lang="en-US" dirty="0"/>
              <a:t>Objects must generally be stored in </a:t>
            </a:r>
            <a:r>
              <a:rPr lang="en-US" dirty="0">
                <a:solidFill>
                  <a:srgbClr val="002060"/>
                </a:solidFill>
              </a:rPr>
              <a:t>physical memory</a:t>
            </a:r>
            <a:r>
              <a:rPr lang="en-US" dirty="0"/>
              <a:t>; but there have been advancements to </a:t>
            </a:r>
            <a:r>
              <a:rPr lang="en-US" dirty="0" smtClean="0"/>
              <a:t>deal with </a:t>
            </a:r>
            <a:r>
              <a:rPr lang="en-US" dirty="0"/>
              <a:t>this too</a:t>
            </a:r>
          </a:p>
          <a:p>
            <a:r>
              <a:rPr lang="en-US" dirty="0"/>
              <a:t>Not ideal for all possible situations (but this is a drawback of all software packages</a:t>
            </a:r>
            <a:r>
              <a:rPr lang="en-US" dirty="0" smtClean="0"/>
              <a:t>). 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altLang="zh-TW" b="1" dirty="0" smtClean="0">
                <a:latin typeface="Times New Roman" pitchFamily="18" charset="0"/>
              </a:rPr>
              <a:t>☼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38380-38B3-496F-8092-3899A638C257}" type="datetime1">
              <a:rPr lang="zh-TW" altLang="en-US" smtClean="0"/>
              <a:t>2017/9/26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Statistics I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EFD16-E680-45A5-8C3B-3965F90C22F4}" type="slidenum">
              <a:rPr lang="en-US" smtClean="0"/>
              <a:t>9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Drawbacks of 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6980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40030" y="1360170"/>
            <a:ext cx="8229600" cy="5372100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b05test1@rsand:~$ </a:t>
            </a:r>
            <a:r>
              <a:rPr lang="en-US" dirty="0" err="1"/>
              <a:t>mystatus</a:t>
            </a:r>
            <a:endParaRPr lang="en-US" dirty="0"/>
          </a:p>
          <a:p>
            <a:r>
              <a:rPr lang="en-US" dirty="0"/>
              <a:t>Your User ID: b05test1</a:t>
            </a:r>
          </a:p>
          <a:p>
            <a:r>
              <a:rPr lang="en-US" dirty="0"/>
              <a:t>Result Code </a:t>
            </a:r>
            <a:r>
              <a:rPr lang="en-US" dirty="0" err="1"/>
              <a:t>intrepretation</a:t>
            </a:r>
            <a:r>
              <a:rPr lang="en-US" dirty="0"/>
              <a:t>: 0 ==&gt; Success; All other value ==&gt; Failure</a:t>
            </a:r>
          </a:p>
          <a:p>
            <a:endParaRPr lang="en-US" dirty="0"/>
          </a:p>
          <a:p>
            <a:r>
              <a:rPr lang="en-US" dirty="0"/>
              <a:t>Listing the last 3 records</a:t>
            </a:r>
          </a:p>
          <a:p>
            <a:r>
              <a:rPr lang="en-US" dirty="0"/>
              <a:t>HWID: pract1   User ID: b05test1    Record id: 86   </a:t>
            </a:r>
            <a:r>
              <a:rPr lang="en-US" dirty="0">
                <a:solidFill>
                  <a:srgbClr val="C00000"/>
                </a:solidFill>
              </a:rPr>
              <a:t>Result Code:  -1   </a:t>
            </a:r>
            <a:r>
              <a:rPr lang="en-US" dirty="0"/>
              <a:t>Timestamp: 2016-10-19 20:39:08.899593</a:t>
            </a:r>
          </a:p>
          <a:p>
            <a:r>
              <a:rPr lang="en-US" dirty="0"/>
              <a:t>Result </a:t>
            </a:r>
            <a:r>
              <a:rPr lang="en-US" dirty="0" err="1"/>
              <a:t>msg</a:t>
            </a:r>
            <a:r>
              <a:rPr lang="en-US" dirty="0"/>
              <a:t>:</a:t>
            </a:r>
          </a:p>
          <a:p>
            <a:r>
              <a:rPr lang="en-US" dirty="0"/>
              <a:t>Executing command ===:</a:t>
            </a:r>
          </a:p>
          <a:p>
            <a:r>
              <a:rPr lang="en-US" dirty="0"/>
              <a:t>out1=</a:t>
            </a:r>
            <a:r>
              <a:rPr lang="en-US" dirty="0" err="1"/>
              <a:t>capture.output</a:t>
            </a:r>
            <a:r>
              <a:rPr lang="en-US" dirty="0"/>
              <a:t>(tmp1 &lt;- </a:t>
            </a:r>
            <a:r>
              <a:rPr lang="en-US" dirty="0" err="1"/>
              <a:t>mytmean</a:t>
            </a:r>
            <a:r>
              <a:rPr lang="en-US" dirty="0"/>
              <a:t>(1:10))</a:t>
            </a:r>
          </a:p>
          <a:p>
            <a:r>
              <a:rPr lang="en-US" dirty="0"/>
              <a:t>=== encountered the following </a:t>
            </a:r>
            <a:r>
              <a:rPr lang="en-US" dirty="0" err="1"/>
              <a:t>error:Error</a:t>
            </a:r>
            <a:r>
              <a:rPr lang="en-US" dirty="0"/>
              <a:t> in </a:t>
            </a:r>
            <a:r>
              <a:rPr lang="en-US" dirty="0" err="1"/>
              <a:t>eval</a:t>
            </a:r>
            <a:r>
              <a:rPr lang="en-US" dirty="0"/>
              <a:t>(expr, </a:t>
            </a:r>
            <a:r>
              <a:rPr lang="en-US" dirty="0" err="1"/>
              <a:t>envir</a:t>
            </a:r>
            <a:r>
              <a:rPr lang="en-US" dirty="0"/>
              <a:t>, </a:t>
            </a:r>
            <a:r>
              <a:rPr lang="en-US" dirty="0" err="1"/>
              <a:t>enclos</a:t>
            </a:r>
            <a:r>
              <a:rPr lang="en-US" dirty="0"/>
              <a:t>): could not find function "</a:t>
            </a:r>
            <a:r>
              <a:rPr lang="en-US" dirty="0" err="1"/>
              <a:t>mytmean</a:t>
            </a:r>
            <a:r>
              <a:rPr lang="en-US" dirty="0"/>
              <a:t>"</a:t>
            </a:r>
          </a:p>
          <a:p>
            <a:r>
              <a:rPr lang="en-US" dirty="0"/>
              <a:t>====</a:t>
            </a:r>
          </a:p>
          <a:p>
            <a:r>
              <a:rPr lang="en-US" dirty="0"/>
              <a:t>HWID: pract1   User ID: b05test1    Record id: 87   </a:t>
            </a:r>
            <a:r>
              <a:rPr lang="en-US" dirty="0">
                <a:solidFill>
                  <a:srgbClr val="C00000"/>
                </a:solidFill>
              </a:rPr>
              <a:t>Result Code:  -1   </a:t>
            </a:r>
            <a:r>
              <a:rPr lang="en-US" dirty="0"/>
              <a:t>Timestamp: 2016-10-19 20:39:58.458757</a:t>
            </a:r>
          </a:p>
          <a:p>
            <a:r>
              <a:rPr lang="en-US" dirty="0"/>
              <a:t>Result </a:t>
            </a:r>
            <a:r>
              <a:rPr lang="en-US" dirty="0" err="1"/>
              <a:t>msg</a:t>
            </a:r>
            <a:r>
              <a:rPr lang="en-US" dirty="0"/>
              <a:t>:</a:t>
            </a:r>
          </a:p>
          <a:p>
            <a:r>
              <a:rPr lang="en-US" dirty="0"/>
              <a:t>specific value check 1 failed</a:t>
            </a:r>
          </a:p>
          <a:p>
            <a:r>
              <a:rPr lang="en-US" dirty="0"/>
              <a:t>====</a:t>
            </a:r>
          </a:p>
          <a:p>
            <a:r>
              <a:rPr lang="en-US" dirty="0"/>
              <a:t>HWID: pract1   User ID: b05test1    Record id: 88   </a:t>
            </a:r>
            <a:r>
              <a:rPr lang="en-US" dirty="0">
                <a:solidFill>
                  <a:srgbClr val="C00000"/>
                </a:solidFill>
              </a:rPr>
              <a:t>Result Code:   0   </a:t>
            </a:r>
            <a:r>
              <a:rPr lang="en-US" dirty="0"/>
              <a:t>Timestamp: 2016-10-19 20:46:02.072486</a:t>
            </a:r>
          </a:p>
          <a:p>
            <a:r>
              <a:rPr lang="en-US" dirty="0"/>
              <a:t>    </a:t>
            </a:r>
            <a:r>
              <a:rPr lang="en-US" dirty="0">
                <a:solidFill>
                  <a:srgbClr val="C00000"/>
                </a:solidFill>
              </a:rPr>
              <a:t>Task pract1 has completed successfully</a:t>
            </a:r>
          </a:p>
          <a:p>
            <a:r>
              <a:rPr lang="en-US" dirty="0"/>
              <a:t>====</a:t>
            </a:r>
          </a:p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38380-38B3-496F-8092-3899A638C257}" type="datetime1">
              <a:rPr lang="zh-TW" altLang="en-US" smtClean="0"/>
              <a:t>2017/9/26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Statistics I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EFD16-E680-45A5-8C3B-3965F90C22F4}" type="slidenum">
              <a:rPr lang="en-US" smtClean="0"/>
              <a:t>90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Check </a:t>
            </a:r>
            <a:r>
              <a:rPr lang="en-US" dirty="0" err="1" smtClean="0"/>
              <a:t>mystatus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3726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TW" altLang="en-US" dirty="0" smtClean="0"/>
              <a:t>如果需要額外的練習，可以考慮這個線上課程：</a:t>
            </a:r>
            <a:r>
              <a:rPr lang="en-US" altLang="zh-TW" dirty="0"/>
              <a:t>http://tryr.codeschool.com/</a:t>
            </a:r>
          </a:p>
          <a:p>
            <a:r>
              <a:rPr lang="zh-TW" altLang="en-US" dirty="0" smtClean="0"/>
              <a:t>可以先在自己的電腦做得差不多了，再到</a:t>
            </a:r>
            <a:r>
              <a:rPr lang="en-US" altLang="zh-TW" dirty="0" smtClean="0"/>
              <a:t>RSAND</a:t>
            </a:r>
            <a:r>
              <a:rPr lang="zh-TW" altLang="en-US" dirty="0" smtClean="0"/>
              <a:t>上試試。</a:t>
            </a:r>
            <a:endParaRPr lang="en-US" altLang="zh-TW" dirty="0" smtClean="0"/>
          </a:p>
          <a:p>
            <a:r>
              <a:rPr lang="zh-TW" altLang="en-US" dirty="0" smtClean="0"/>
              <a:t>只需要給</a:t>
            </a:r>
            <a:r>
              <a:rPr lang="en-US" altLang="zh-TW" dirty="0" smtClean="0"/>
              <a:t>RSAND</a:t>
            </a:r>
            <a:r>
              <a:rPr lang="zh-TW" altLang="en-US" dirty="0" smtClean="0"/>
              <a:t>你的函數定義，你的</a:t>
            </a:r>
            <a:r>
              <a:rPr lang="zh-TW" altLang="en-US" dirty="0"/>
              <a:t>程</a:t>
            </a:r>
            <a:r>
              <a:rPr lang="zh-TW" altLang="en-US" dirty="0" smtClean="0"/>
              <a:t>式不須呼叫你所定義的函數。</a:t>
            </a:r>
            <a:endParaRPr lang="en-US" altLang="zh-TW" dirty="0" smtClean="0"/>
          </a:p>
          <a:p>
            <a:r>
              <a:rPr lang="en-US" altLang="zh-TW" dirty="0" smtClean="0"/>
              <a:t>RSAND</a:t>
            </a:r>
            <a:r>
              <a:rPr lang="zh-TW" altLang="en-US" dirty="0" smtClean="0"/>
              <a:t>會呼叫你定義的函數，確認正確性。</a:t>
            </a:r>
            <a:endParaRPr lang="en-US" altLang="zh-TW" dirty="0" smtClean="0"/>
          </a:p>
          <a:p>
            <a:r>
              <a:rPr lang="zh-TW" altLang="en-US" dirty="0" smtClean="0"/>
              <a:t>你的</a:t>
            </a:r>
            <a:r>
              <a:rPr lang="zh-TW" altLang="en-US" dirty="0"/>
              <a:t>程</a:t>
            </a:r>
            <a:r>
              <a:rPr lang="zh-TW" altLang="en-US" dirty="0" smtClean="0"/>
              <a:t>式結尾必須有一列空白列</a:t>
            </a:r>
            <a:r>
              <a:rPr lang="en-US" altLang="zh-TW" dirty="0" smtClean="0"/>
              <a:t>!</a:t>
            </a:r>
          </a:p>
          <a:p>
            <a:pPr lvl="1"/>
            <a:r>
              <a:rPr lang="en-US" altLang="zh-TW" dirty="0" smtClean="0"/>
              <a:t>e.g.:</a:t>
            </a:r>
          </a:p>
          <a:p>
            <a:pPr marL="274320" lvl="1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f 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&lt;-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b="1" dirty="0">
                <a:solidFill>
                  <a:srgbClr val="0000FF"/>
                </a:solidFill>
                <a:highlight>
                  <a:srgbClr val="FFFFFF"/>
                </a:highlight>
              </a:rPr>
              <a:t>function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a, b 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dirty="0">
                <a:solidFill>
                  <a:srgbClr val="FF8000"/>
                </a:solidFill>
                <a:highlight>
                  <a:srgbClr val="FFFFFF"/>
                </a:highlight>
              </a:rPr>
              <a:t>1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, </a:t>
            </a:r>
            <a:r>
              <a:rPr lang="en-US" dirty="0">
                <a:solidFill>
                  <a:srgbClr val="8000FF"/>
                </a:solidFill>
                <a:highlight>
                  <a:srgbClr val="FFFFFF"/>
                </a:highlight>
              </a:rPr>
              <a:t>c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dirty="0">
                <a:solidFill>
                  <a:srgbClr val="FF8000"/>
                </a:solidFill>
                <a:highlight>
                  <a:srgbClr val="FFFFFF"/>
                </a:highlight>
              </a:rPr>
              <a:t>2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, d 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b="1" dirty="0">
                <a:solidFill>
                  <a:srgbClr val="0000FF"/>
                </a:solidFill>
                <a:highlight>
                  <a:srgbClr val="FFFFFF"/>
                </a:highlight>
              </a:rPr>
              <a:t>NULL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{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274320" lvl="1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en-US" dirty="0">
                <a:solidFill>
                  <a:srgbClr val="8000FF"/>
                </a:solidFill>
                <a:highlight>
                  <a:srgbClr val="FFFFFF"/>
                </a:highlight>
              </a:rPr>
              <a:t>cat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</a:rPr>
              <a:t>"d is 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, d, 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</a:rPr>
              <a:t>"\n"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274320" lvl="1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en-US" dirty="0">
                <a:solidFill>
                  <a:srgbClr val="8000FF"/>
                </a:solidFill>
                <a:highlight>
                  <a:srgbClr val="FFFFFF"/>
                </a:highlight>
              </a:rPr>
              <a:t>return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a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*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b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*</a:t>
            </a:r>
            <a:r>
              <a:rPr lang="en-US" dirty="0">
                <a:solidFill>
                  <a:srgbClr val="8000FF"/>
                </a:solidFill>
                <a:highlight>
                  <a:srgbClr val="FFFFFF"/>
                </a:highlight>
              </a:rPr>
              <a:t>c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274320" lvl="1" indent="0">
              <a:buNone/>
            </a:pP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}</a:t>
            </a:r>
            <a:endParaRPr lang="en-US" dirty="0"/>
          </a:p>
          <a:p>
            <a:pPr marL="274320" lvl="1" indent="0">
              <a:buNone/>
            </a:pPr>
            <a:r>
              <a:rPr lang="en-US" altLang="zh-TW" dirty="0" smtClean="0"/>
              <a:t>(</a:t>
            </a:r>
            <a:r>
              <a:rPr lang="zh-TW" altLang="en-US" dirty="0" smtClean="0"/>
              <a:t>最後一行在這裡</a:t>
            </a:r>
            <a:r>
              <a:rPr lang="en-US" altLang="zh-TW" dirty="0" smtClean="0"/>
              <a:t>)</a:t>
            </a:r>
          </a:p>
          <a:p>
            <a:pPr lvl="1"/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38380-38B3-496F-8092-3899A638C257}" type="datetime1">
              <a:rPr lang="zh-TW" altLang="en-US" smtClean="0"/>
              <a:t>2017/9/26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Statistics I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EFD16-E680-45A5-8C3B-3965F90C22F4}" type="slidenum">
              <a:rPr lang="en-US" smtClean="0"/>
              <a:t>91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心法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2013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Google R Style Guide</a:t>
            </a:r>
          </a:p>
          <a:p>
            <a:pPr lvl="1"/>
            <a:r>
              <a:rPr lang="en-US" altLang="zh-TW" dirty="0">
                <a:hlinkClick r:id="rId2"/>
              </a:rPr>
              <a:t>https://</a:t>
            </a:r>
            <a:r>
              <a:rPr lang="en-US" altLang="zh-TW" dirty="0" smtClean="0">
                <a:hlinkClick r:id="rId2"/>
              </a:rPr>
              <a:t>google.github.io/styleguide/Rguide.xml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I personally do not follow the guideline, but you can decide by yourself. </a:t>
            </a:r>
          </a:p>
          <a:p>
            <a:pPr lvl="1"/>
            <a:endParaRPr lang="en-US" altLang="zh-TW" dirty="0" smtClean="0"/>
          </a:p>
          <a:p>
            <a:r>
              <a:rPr lang="en-US" altLang="zh-TW" dirty="0" smtClean="0"/>
              <a:t>Advanced R Style Guide:</a:t>
            </a:r>
          </a:p>
          <a:p>
            <a:pPr lvl="1"/>
            <a:r>
              <a:rPr lang="en-US" altLang="zh-TW" dirty="0">
                <a:hlinkClick r:id="rId3"/>
              </a:rPr>
              <a:t>http://</a:t>
            </a:r>
            <a:r>
              <a:rPr lang="en-US" altLang="zh-TW" dirty="0" smtClean="0">
                <a:hlinkClick r:id="rId3"/>
              </a:rPr>
              <a:t>adv-r.had.co.nz/Style.html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This is closer to my habit. </a:t>
            </a:r>
            <a:endParaRPr lang="en-US" altLang="zh-TW" dirty="0"/>
          </a:p>
          <a:p>
            <a:pPr lvl="1"/>
            <a:endParaRPr lang="zh-TW" alt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38380-38B3-496F-8092-3899A638C257}" type="datetime1">
              <a:rPr lang="zh-TW" altLang="en-US" smtClean="0"/>
              <a:t>2017/9/26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Statistics I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EFD16-E680-45A5-8C3B-3965F90C22F4}" type="slidenum">
              <a:rPr lang="en-US" smtClean="0"/>
              <a:t>92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 Style Guide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3306121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406013"/>
            <a:ext cx="8229600" cy="5070987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The order of the levels can be set using the levels argument to factor(). </a:t>
            </a:r>
            <a:endParaRPr lang="en-US" dirty="0" smtClean="0"/>
          </a:p>
          <a:p>
            <a:r>
              <a:rPr lang="en-US" dirty="0" smtClean="0"/>
              <a:t>This </a:t>
            </a:r>
            <a:r>
              <a:rPr lang="en-US" dirty="0"/>
              <a:t>can be </a:t>
            </a:r>
            <a:r>
              <a:rPr lang="en-US" dirty="0" smtClean="0"/>
              <a:t>important</a:t>
            </a:r>
            <a:r>
              <a:rPr lang="zh-TW" altLang="en-US" dirty="0" smtClean="0"/>
              <a:t> </a:t>
            </a:r>
            <a:r>
              <a:rPr lang="en-US" dirty="0" smtClean="0"/>
              <a:t>in linear modelling </a:t>
            </a:r>
            <a:r>
              <a:rPr lang="en-US" dirty="0"/>
              <a:t>because the first level is used as the baseline level</a:t>
            </a:r>
            <a:r>
              <a:rPr lang="en-US" dirty="0" smtClean="0"/>
              <a:t>.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&gt; x &lt;- factor(c("yes", "yes", "no", "yes", "no"), 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       levels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= c("yes", "no"))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&gt; x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[1] yes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yes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no  yes no 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Levels: yes no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as.numeric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(x)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[1] 1 1 2 1 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</a:p>
          <a:p>
            <a:pPr lvl="1"/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&gt; x &lt;- factor(c("yes", "yes", "no", "yes", "no"), 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      levels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= c("no", "yes"))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&gt; x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[1] yes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yes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no  yes no 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Levels: no yes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as.numeric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(x)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[1] 2 2 1 2 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1 </a:t>
            </a:r>
            <a:r>
              <a:rPr lang="en-US" altLang="zh-TW" b="1" dirty="0">
                <a:latin typeface="Times New Roman" pitchFamily="18" charset="0"/>
              </a:rPr>
              <a:t>☼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38380-38B3-496F-8092-3899A638C257}" type="datetime1">
              <a:rPr lang="zh-TW" altLang="en-US" smtClean="0"/>
              <a:t>2017/9/26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Statistics I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EFD16-E680-45A5-8C3B-3965F90C22F4}" type="slidenum">
              <a:rPr lang="en-US" smtClean="0"/>
              <a:t>93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Factors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633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&gt; x =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data.frame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(foo = 1:4, bar = c(T, T, F, F))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&gt; x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foo   bar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1   1  TRUE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2   2  TRUE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3   3 FALSE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4   4 FALSE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38380-38B3-496F-8092-3899A638C257}" type="datetime1">
              <a:rPr lang="zh-TW" altLang="en-US" smtClean="0"/>
              <a:t>2017/9/26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Statistics I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EFD16-E680-45A5-8C3B-3965F90C22F4}" type="slidenum">
              <a:rPr lang="en-US" smtClean="0"/>
              <a:t>94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Frame (cont’d.)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325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heme_luclass1">
  <a:themeElements>
    <a:clrScheme name="Yellow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_luclass1" id="{5BECFD39-52FE-4A06-B3F4-9922BAC099B8}" vid="{F5FE96B2-3D30-487C-A721-53A5FB505D7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theme_luclass1</Template>
  <TotalTime>17580</TotalTime>
  <Words>8202</Words>
  <Application>Microsoft Office PowerPoint</Application>
  <PresentationFormat>如螢幕大小 (4:3)</PresentationFormat>
  <Paragraphs>1415</Paragraphs>
  <Slides>94</Slides>
  <Notes>4</Notes>
  <HiddenSlides>0</HiddenSlides>
  <MMClips>0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94</vt:i4>
      </vt:variant>
    </vt:vector>
  </HeadingPairs>
  <TitlesOfParts>
    <vt:vector size="104" baseType="lpstr">
      <vt:lpstr>細明體</vt:lpstr>
      <vt:lpstr>微軟正黑體</vt:lpstr>
      <vt:lpstr>新細明體</vt:lpstr>
      <vt:lpstr>Arial</vt:lpstr>
      <vt:lpstr>Calibri</vt:lpstr>
      <vt:lpstr>Consolas</vt:lpstr>
      <vt:lpstr>Lucida Console</vt:lpstr>
      <vt:lpstr>Times New Roman</vt:lpstr>
      <vt:lpstr>Wingdings</vt:lpstr>
      <vt:lpstr>theme_luclass1</vt:lpstr>
      <vt:lpstr>統計學一上 R and RSAND</vt:lpstr>
      <vt:lpstr>Outline</vt:lpstr>
      <vt:lpstr>R for Statistics</vt:lpstr>
      <vt:lpstr>Excel Strength</vt:lpstr>
      <vt:lpstr>Excel Weakness</vt:lpstr>
      <vt:lpstr>We are going to use R!</vt:lpstr>
      <vt:lpstr>R History</vt:lpstr>
      <vt:lpstr>R Features</vt:lpstr>
      <vt:lpstr>Drawbacks of R</vt:lpstr>
      <vt:lpstr>Design of the R System</vt:lpstr>
      <vt:lpstr>R Packages</vt:lpstr>
      <vt:lpstr>Official R Resources</vt:lpstr>
      <vt:lpstr>Why R?</vt:lpstr>
      <vt:lpstr>Why R?</vt:lpstr>
      <vt:lpstr>PowerPoint 簡報</vt:lpstr>
      <vt:lpstr>PowerPoint 簡報</vt:lpstr>
      <vt:lpstr>PowerPoint 簡報</vt:lpstr>
      <vt:lpstr>PowerPoint 簡報</vt:lpstr>
      <vt:lpstr>PowerPoint 簡報</vt:lpstr>
      <vt:lpstr>R Development Environment</vt:lpstr>
      <vt:lpstr>R Development Environment (Cont’d.)</vt:lpstr>
      <vt:lpstr>Setup Your R Environment</vt:lpstr>
      <vt:lpstr>Get and Set Working Directory</vt:lpstr>
      <vt:lpstr>Reading CSV File</vt:lpstr>
      <vt:lpstr>Reading CSV File</vt:lpstr>
      <vt:lpstr>Assignment Operators</vt:lpstr>
      <vt:lpstr>Assignment Operators (Cont’d.)</vt:lpstr>
      <vt:lpstr>Execution Time</vt:lpstr>
      <vt:lpstr>Printing</vt:lpstr>
      <vt:lpstr>R Data Types</vt:lpstr>
      <vt:lpstr>Numbers</vt:lpstr>
      <vt:lpstr>Attributes</vt:lpstr>
      <vt:lpstr>Vectors</vt:lpstr>
      <vt:lpstr>Mixing Data Types?</vt:lpstr>
      <vt:lpstr>Explicit Coercion</vt:lpstr>
      <vt:lpstr>Coercion has Limits</vt:lpstr>
      <vt:lpstr>Matrices</vt:lpstr>
      <vt:lpstr>Matrices (cont’d.)</vt:lpstr>
      <vt:lpstr>Matrix Operations</vt:lpstr>
      <vt:lpstr>Matrix Operations</vt:lpstr>
      <vt:lpstr>cbind and rbind</vt:lpstr>
      <vt:lpstr>Lists</vt:lpstr>
      <vt:lpstr>Data Frame</vt:lpstr>
      <vt:lpstr>Missing Values</vt:lpstr>
      <vt:lpstr>Names: Vectors</vt:lpstr>
      <vt:lpstr>Names: Lists</vt:lpstr>
      <vt:lpstr>Names: Matrices</vt:lpstr>
      <vt:lpstr>class and typeof</vt:lpstr>
      <vt:lpstr>Reading Data</vt:lpstr>
      <vt:lpstr>Reading CSV Files</vt:lpstr>
      <vt:lpstr>Reading CSV Files (cont’d.)</vt:lpstr>
      <vt:lpstr>fix() provide a GUI for direct data editing</vt:lpstr>
      <vt:lpstr>Reading XLS Files</vt:lpstr>
      <vt:lpstr>Install XLConnect library</vt:lpstr>
      <vt:lpstr>XLConnect Library</vt:lpstr>
      <vt:lpstr>Sourcing R Script File</vt:lpstr>
      <vt:lpstr>Subsetting</vt:lpstr>
      <vt:lpstr>Subsetting Vectors</vt:lpstr>
      <vt:lpstr>Subsetting Lists</vt:lpstr>
      <vt:lpstr>Subsetting Lists</vt:lpstr>
      <vt:lpstr>Subsetting a Matrix</vt:lpstr>
      <vt:lpstr>Subsetting a Matrix (cont’d.)</vt:lpstr>
      <vt:lpstr>Control Structure</vt:lpstr>
      <vt:lpstr>Control Structure: if</vt:lpstr>
      <vt:lpstr>Control Structure: for Loop</vt:lpstr>
      <vt:lpstr>for loop: Examples</vt:lpstr>
      <vt:lpstr>Nested for loops</vt:lpstr>
      <vt:lpstr>Control Structure: while loop</vt:lpstr>
      <vt:lpstr>while loop: Example</vt:lpstr>
      <vt:lpstr>break and next</vt:lpstr>
      <vt:lpstr>next: Example</vt:lpstr>
      <vt:lpstr>Functions</vt:lpstr>
      <vt:lpstr>Function Arguments</vt:lpstr>
      <vt:lpstr>Argument Matching</vt:lpstr>
      <vt:lpstr>Argument Matching (cont’d.)</vt:lpstr>
      <vt:lpstr>Argument Matching (cont’d.)</vt:lpstr>
      <vt:lpstr>Defining a Function</vt:lpstr>
      <vt:lpstr>Practice 1: mytmean</vt:lpstr>
      <vt:lpstr>Practice 1: mytmean on RSAND</vt:lpstr>
      <vt:lpstr>Connecting to RSAND</vt:lpstr>
      <vt:lpstr>PowerPoint 簡報</vt:lpstr>
      <vt:lpstr>Checking mystatus</vt:lpstr>
      <vt:lpstr>Winscp + Notepad++</vt:lpstr>
      <vt:lpstr>Setup Notepad++ as Winscp Default Text Editor</vt:lpstr>
      <vt:lpstr>Create a New File at Home</vt:lpstr>
      <vt:lpstr>Create a New File at Home (cont’d.)</vt:lpstr>
      <vt:lpstr>Submitting your code</vt:lpstr>
      <vt:lpstr>Second Attempt</vt:lpstr>
      <vt:lpstr>Third Attempt</vt:lpstr>
      <vt:lpstr>Check mystatus</vt:lpstr>
      <vt:lpstr>心法</vt:lpstr>
      <vt:lpstr>R Style Guide</vt:lpstr>
      <vt:lpstr>Factors</vt:lpstr>
      <vt:lpstr>Data Frame (cont’d.)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沉浸在資料中 Immerse: The First Step</dc:title>
  <dc:creator>Hsinmin Lu</dc:creator>
  <cp:lastModifiedBy>user</cp:lastModifiedBy>
  <cp:revision>719</cp:revision>
  <dcterms:created xsi:type="dcterms:W3CDTF">2016-03-09T08:57:12Z</dcterms:created>
  <dcterms:modified xsi:type="dcterms:W3CDTF">2017-09-26T04:03:59Z</dcterms:modified>
</cp:coreProperties>
</file>